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  <p:sldId id="258" r:id="rId6"/>
    <p:sldId id="26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676FDC-EAAC-2E00-B3F2-267945A71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D0C745-2602-8634-DD9D-2F135B94B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05A796-5F0F-8675-9F69-3670EB99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136742-AAB4-0DF4-1D47-92014DDE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7323B2-C0EC-8442-E781-C15DAF171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3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8602E1-EA58-E721-3F15-44B0F781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C8917EA-C9DA-2278-A738-5275E8CFE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19B0EB-A688-F904-5782-D46F09CD9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97742B-4E1B-5755-403B-575921450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D9BAF5-C5DB-E209-4626-C19E44AC7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75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0D62438-AB96-27E2-F356-792505404E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A2E9C21-9CDA-4DC3-DF64-CB6A187DC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FBA494-849D-FFFE-13F0-2B03C7ECD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BB968E-79D1-6492-D11D-A327865A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24FD94-5B7A-9EDC-E5A0-C9439F236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441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5FF815-6451-D39B-09B9-3DF4BEA9E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1BA409-B1C0-D47E-80E4-0023AD9E0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05B51F-6050-FA9B-FCE4-AE93C9A50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7495B6-B72C-97E1-F915-2F1429E07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89987CE-74BA-DD7A-34B6-9F31FC62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6188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C833D-8327-6831-C2AE-7928B6C1E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3144AE-C508-6942-AF8D-E5F5152C8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4F0189-E99F-0D1B-A19D-EF8099489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995545-DAE5-A56D-54D5-C28D42ACB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1A3883-00ED-EF71-761B-F7CDE6BC3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5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6F7B60-EA6A-B47F-A5D1-60EA56DB1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B0557A-54F9-6C33-5EA3-970BF3E6A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48F134-5C9E-893E-CBA9-89305C790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8DFC44-C958-85BA-5EE8-6BCDA1067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AA1D14-F2CF-B409-0E02-3B33B10C6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C42B172-C337-3D61-5941-3C826260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458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D552B-D37F-5014-F1E7-9920BDE0E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5E5544-3915-0ACD-726F-71A46DC68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228FAC-C519-D700-C609-4DA00D1035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5F93CA8-34ED-6B5D-F849-13D7F12079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C2D0721-068D-9880-7E7D-ED4FCADA4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CA929F2-C3D2-9FD9-053F-88DB105A1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9BA9A5-4FB4-2881-F879-ED2F3D4D9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A2049ED-673C-6A87-2074-148F37D2B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206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D120DA-0B7C-2CAF-B149-9DEAD7A83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ED5E83E-5483-4ACB-E1E6-8FB8CA392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0F26F2F-6B9D-3F37-EF1A-3EF689EDF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92F2544-1DE7-673D-C829-B1774C69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39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795338F-CBE4-3D9D-86B8-A85FEE962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614F8FB-B849-892B-43FB-02216FCE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3EFCFA-6DEF-2BF6-FA76-B22EF2FCE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522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6E9BBC-FA2E-1300-BF40-52540FEA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3AB2F4-59EC-C6F1-FECC-B8EFD9A69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0BCDF4-52AA-9723-CFCC-0A5AA95B88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271E994-D524-2C3C-50A7-5C860C00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F9479B-F2F2-9E5D-5C44-4B8D35D16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DCAC0D-BEA1-589A-44EA-C0AEC78BA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68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4935C0-696A-5D45-1CA2-ABDEFB18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40BF25E-9010-734D-D43F-6E3CBB5A7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409C35-B45B-533F-8E98-B5D9F8F4C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71717E-3E2A-A13F-9BC8-D4D7D829A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7F46833-0D1B-8555-7D8D-019F54B9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39BE3E-3F28-F613-AF50-2E77D5834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888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0F38B5E-C799-892A-2D2E-6AEB94C6C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7C950C-54A5-C5D8-82B0-0A61A1C92E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603863-6AC8-7985-C661-E8D869A51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0A3B2-E5F5-4D8D-94F0-ED7E2D610663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27E303-10BF-9228-D707-9F86F6F3D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E19CF9-2881-1A74-AC7A-D5574E25E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D7CA5-49CB-4A41-8761-3F05B6D57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12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6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9A8A75-8CC9-2195-796F-064789B57C45}"/>
              </a:ext>
            </a:extLst>
          </p:cNvPr>
          <p:cNvSpPr/>
          <p:nvPr/>
        </p:nvSpPr>
        <p:spPr>
          <a:xfrm>
            <a:off x="1013473" y="728260"/>
            <a:ext cx="10007741" cy="540147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15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L’enseignement </a:t>
            </a:r>
          </a:p>
          <a:p>
            <a:pPr algn="ctr"/>
            <a:r>
              <a:rPr lang="fr-FR" sz="115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Scientifique</a:t>
            </a:r>
          </a:p>
          <a:p>
            <a:pPr algn="ctr"/>
            <a:r>
              <a:rPr lang="fr-FR" sz="115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2.0</a:t>
            </a:r>
            <a:endParaRPr lang="fr-FR" sz="11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072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6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71C42-887D-2E99-19B7-285D49A76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6316B28-B515-D8D7-111D-4ADC99BE5E52}"/>
              </a:ext>
            </a:extLst>
          </p:cNvPr>
          <p:cNvSpPr txBox="1"/>
          <p:nvPr/>
        </p:nvSpPr>
        <p:spPr>
          <a:xfrm>
            <a:off x="368709" y="1336563"/>
            <a:ext cx="109629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1 thème </a:t>
            </a:r>
          </a:p>
          <a:p>
            <a:pPr algn="ctr"/>
            <a:r>
              <a:rPr lang="fr-FR" sz="2800" dirty="0"/>
              <a:t>=</a:t>
            </a:r>
          </a:p>
          <a:p>
            <a:pPr algn="ctr"/>
            <a:r>
              <a:rPr lang="fr-FR" sz="2800" dirty="0"/>
              <a:t>Des activités à réaliser pour s’approprier des connaissances</a:t>
            </a:r>
          </a:p>
          <a:p>
            <a:pPr algn="ctr"/>
            <a:r>
              <a:rPr lang="fr-FR" sz="2800" dirty="0"/>
              <a:t>+ </a:t>
            </a:r>
          </a:p>
          <a:p>
            <a:pPr algn="ctr"/>
            <a:r>
              <a:rPr lang="fr-FR" sz="2800" dirty="0"/>
              <a:t>Une mise en commun de groupe</a:t>
            </a:r>
          </a:p>
          <a:p>
            <a:pPr algn="ctr"/>
            <a:r>
              <a:rPr lang="fr-FR" sz="2800" dirty="0"/>
              <a:t>+</a:t>
            </a:r>
          </a:p>
          <a:p>
            <a:pPr algn="ctr"/>
            <a:r>
              <a:rPr lang="fr-FR" sz="2800" dirty="0"/>
              <a:t>Une interrogation individuelle</a:t>
            </a:r>
          </a:p>
          <a:p>
            <a:pPr algn="ctr"/>
            <a:r>
              <a:rPr lang="fr-FR" sz="2800" dirty="0"/>
              <a:t>+</a:t>
            </a:r>
          </a:p>
          <a:p>
            <a:pPr algn="ctr"/>
            <a:r>
              <a:rPr lang="fr-FR" sz="2800" dirty="0"/>
              <a:t>Une production finale</a:t>
            </a:r>
          </a:p>
          <a:p>
            <a:pPr algn="ctr"/>
            <a:r>
              <a:rPr lang="fr-FR" sz="2800" dirty="0"/>
              <a:t>=</a:t>
            </a:r>
          </a:p>
          <a:p>
            <a:pPr algn="ctr"/>
            <a:r>
              <a:rPr lang="fr-FR" sz="2800" dirty="0"/>
              <a:t>Une note (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≈ </a:t>
            </a:r>
            <a:r>
              <a:rPr lang="fr-FR" sz="2800" dirty="0"/>
              <a:t>1/4 implication,</a:t>
            </a:r>
            <a:r>
              <a:rPr lang="fr-F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/>
              <a:t>1/4 interrogation, 1/2 production finale)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325963-9DEA-A3ED-A2F4-CA2DB720DDE0}"/>
              </a:ext>
            </a:extLst>
          </p:cNvPr>
          <p:cNvSpPr/>
          <p:nvPr/>
        </p:nvSpPr>
        <p:spPr>
          <a:xfrm>
            <a:off x="4047648" y="140076"/>
            <a:ext cx="360508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 concept</a:t>
            </a:r>
          </a:p>
        </p:txBody>
      </p:sp>
    </p:spTree>
    <p:extLst>
      <p:ext uri="{BB962C8B-B14F-4D97-AF65-F5344CB8AC3E}">
        <p14:creationId xmlns:p14="http://schemas.microsoft.com/office/powerpoint/2010/main" val="3878232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6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71C42-887D-2E99-19B7-285D49A76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6316B28-B515-D8D7-111D-4ADC99BE5E52}"/>
              </a:ext>
            </a:extLst>
          </p:cNvPr>
          <p:cNvSpPr txBox="1"/>
          <p:nvPr/>
        </p:nvSpPr>
        <p:spPr>
          <a:xfrm>
            <a:off x="368716" y="1393389"/>
            <a:ext cx="109629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Phase 1 : Appropriation de connaissances :</a:t>
            </a:r>
          </a:p>
          <a:p>
            <a:endParaRPr lang="fr-FR" sz="2000" b="1" u="sng" dirty="0"/>
          </a:p>
          <a:p>
            <a:pPr marL="1076325" indent="-571500">
              <a:buFont typeface="Arial" panose="020B0604020202020204" pitchFamily="34" charset="0"/>
              <a:buChar char="•"/>
            </a:pPr>
            <a:r>
              <a:rPr lang="fr-FR" sz="2000" dirty="0"/>
              <a:t>Constitution de groupes de travail de 3 élèves max</a:t>
            </a:r>
          </a:p>
          <a:p>
            <a:pPr marL="1076325" indent="-571500">
              <a:buFont typeface="Arial" panose="020B0604020202020204" pitchFamily="34" charset="0"/>
              <a:buChar char="•"/>
            </a:pPr>
            <a:r>
              <a:rPr lang="fr-FR" sz="2000" dirty="0"/>
              <a:t>Plusieurs activités à faire en autonomie. </a:t>
            </a:r>
          </a:p>
          <a:p>
            <a:pPr marL="1076325" indent="-571500">
              <a:buFont typeface="Arial" panose="020B0604020202020204" pitchFamily="34" charset="0"/>
              <a:buChar char="•"/>
            </a:pPr>
            <a:r>
              <a:rPr lang="fr-FR" sz="2000" dirty="0"/>
              <a:t>Accompagnement par les enseignants, aide en cas de difficultés</a:t>
            </a:r>
          </a:p>
          <a:p>
            <a:pPr marL="1076325" indent="-571500">
              <a:buFont typeface="Arial" panose="020B0604020202020204" pitchFamily="34" charset="0"/>
              <a:buChar char="•"/>
            </a:pPr>
            <a:r>
              <a:rPr lang="fr-FR" sz="2000" dirty="0"/>
              <a:t>Une notion à assimiler par activité. </a:t>
            </a:r>
          </a:p>
          <a:p>
            <a:pPr marL="1076325" indent="-571500">
              <a:buFont typeface="Arial" panose="020B0604020202020204" pitchFamily="34" charset="0"/>
              <a:buChar char="•"/>
            </a:pPr>
            <a:r>
              <a:rPr lang="fr-FR" sz="2000" dirty="0"/>
              <a:t>Organisation libre du travail au sein du groupe (répartition des activités, rotation…). </a:t>
            </a:r>
          </a:p>
          <a:p>
            <a:pPr marL="1076325" indent="-571500">
              <a:buFont typeface="Arial" panose="020B0604020202020204" pitchFamily="34" charset="0"/>
              <a:buChar char="•"/>
            </a:pPr>
            <a:r>
              <a:rPr lang="fr-FR" sz="2000" dirty="0"/>
              <a:t>Petites restitutions écrites demandées mais non évaluées en détail.</a:t>
            </a:r>
          </a:p>
          <a:p>
            <a:pPr algn="ctr"/>
            <a:endParaRPr lang="fr-FR" sz="2000" dirty="0"/>
          </a:p>
          <a:p>
            <a:pPr algn="ctr"/>
            <a:endParaRPr lang="fr-FR" sz="2000" dirty="0"/>
          </a:p>
          <a:p>
            <a:r>
              <a:rPr lang="fr-FR" sz="2000" b="1" u="sng" dirty="0"/>
              <a:t>Phase 2 : Un bilan de groupe</a:t>
            </a:r>
          </a:p>
          <a:p>
            <a:endParaRPr lang="fr-FR" sz="2000" b="1" u="sng" dirty="0"/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Mise en commun des activités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Organisation imposé : groupe au complet, échanges et discussions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Support du bilan fourni ou imposé par les enseignants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Accompagnement par les enseignants, aide en cas de difficultés</a:t>
            </a:r>
          </a:p>
          <a:p>
            <a:pPr marL="619125"/>
            <a:endParaRPr lang="fr-FR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325963-9DEA-A3ED-A2F4-CA2DB720DDE0}"/>
              </a:ext>
            </a:extLst>
          </p:cNvPr>
          <p:cNvSpPr/>
          <p:nvPr/>
        </p:nvSpPr>
        <p:spPr>
          <a:xfrm>
            <a:off x="2232158" y="140076"/>
            <a:ext cx="723608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Les différentes phases</a:t>
            </a:r>
          </a:p>
        </p:txBody>
      </p:sp>
    </p:spTree>
    <p:extLst>
      <p:ext uri="{BB962C8B-B14F-4D97-AF65-F5344CB8AC3E}">
        <p14:creationId xmlns:p14="http://schemas.microsoft.com/office/powerpoint/2010/main" val="767922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6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71C42-887D-2E99-19B7-285D49A76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72BEC8D-57A8-90D5-2918-15F1C2AF51C3}"/>
              </a:ext>
            </a:extLst>
          </p:cNvPr>
          <p:cNvSpPr txBox="1"/>
          <p:nvPr/>
        </p:nvSpPr>
        <p:spPr>
          <a:xfrm>
            <a:off x="290512" y="458956"/>
            <a:ext cx="11610975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u="sng" dirty="0"/>
              <a:t>Phase 3 : Une interrogation individuelle </a:t>
            </a:r>
          </a:p>
          <a:p>
            <a:endParaRPr lang="fr-FR" sz="2000" b="1" u="sng" dirty="0"/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Vérification de l’acquisition des connaissances des activités réalisées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Questions pouvant porter sur toutes les activités du thème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Evaluation individuelle, aucune aide apportée, pas d’échange avec le groupe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619125"/>
            <a:endParaRPr lang="fr-FR" sz="2000" dirty="0"/>
          </a:p>
          <a:p>
            <a:pPr marL="619125"/>
            <a:endParaRPr lang="fr-FR" sz="2000" dirty="0"/>
          </a:p>
          <a:p>
            <a:r>
              <a:rPr lang="fr-FR" sz="2000" b="1" u="sng" dirty="0"/>
              <a:t>Phase 4 : Une production finale</a:t>
            </a:r>
          </a:p>
          <a:p>
            <a:endParaRPr lang="fr-FR" sz="2000" b="1" u="sng" dirty="0"/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Choix d’une question débat différente par élève du groupe. 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Possibilité d’un premier échange/débat entre les élèves de la classe ayant choisi la même question.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Construction individuelle d’une argumentation autour de la question avec une prise de position claire de l’élève. 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Prise de position mesurée (être capable d’avoir une opinion mais d’identifier ses limites)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Au moins un argument qui s’appuie clairement sur une des activités du thème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Forme de la production finale imposée par les enseignants.</a:t>
            </a:r>
          </a:p>
          <a:p>
            <a:pPr marL="1076325" indent="-457200">
              <a:buFont typeface="Arial" panose="020B0604020202020204" pitchFamily="34" charset="0"/>
              <a:buChar char="•"/>
            </a:pPr>
            <a:r>
              <a:rPr lang="fr-FR" sz="2000" dirty="0"/>
              <a:t>Evaluation commune de la forme finale construite au sein du groupe, mais évaluation individuelle du contenu (chaque élève apporte sa réponse à sa question)</a:t>
            </a:r>
          </a:p>
        </p:txBody>
      </p:sp>
    </p:spTree>
    <p:extLst>
      <p:ext uri="{BB962C8B-B14F-4D97-AF65-F5344CB8AC3E}">
        <p14:creationId xmlns:p14="http://schemas.microsoft.com/office/powerpoint/2010/main" val="243419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6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1D1904-18AC-9A35-AEEE-AEFE865D8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EA3C48-3DF0-764F-338D-BDFD27C7389C}"/>
              </a:ext>
            </a:extLst>
          </p:cNvPr>
          <p:cNvSpPr txBox="1"/>
          <p:nvPr/>
        </p:nvSpPr>
        <p:spPr>
          <a:xfrm>
            <a:off x="484546" y="1814666"/>
            <a:ext cx="109629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r>
              <a:rPr lang="fr-FR" sz="2800" dirty="0"/>
              <a:t>Séances en travail de groupe, pas de « cours », autonomie maximale</a:t>
            </a:r>
          </a:p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endParaRPr lang="fr-FR" sz="2800" dirty="0"/>
          </a:p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r>
              <a:rPr lang="fr-FR" sz="2800" dirty="0"/>
              <a:t>Pas de travail à la maison, une évaluation sur table préparée pendant les séances</a:t>
            </a:r>
          </a:p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endParaRPr lang="fr-FR" sz="2800" dirty="0"/>
          </a:p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r>
              <a:rPr lang="fr-FR" sz="2800" dirty="0"/>
              <a:t>Une pochette cartonnée par groupe, contenant tous les documents de travail, qui reste toujours dans la classe = pas d’oubli.</a:t>
            </a:r>
          </a:p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endParaRPr lang="fr-FR" sz="2800" dirty="0"/>
          </a:p>
          <a:p>
            <a:pPr marL="542925" indent="-542925">
              <a:buFont typeface="Wingdings" panose="05000000000000000000" pitchFamily="2" charset="2"/>
              <a:buChar char="q"/>
              <a:tabLst>
                <a:tab pos="542925" algn="l"/>
              </a:tabLst>
            </a:pPr>
            <a:r>
              <a:rPr lang="fr-FR" sz="2800" dirty="0"/>
              <a:t>Des sciences pluridisciplinaires, moins théoriques, pour gagner une vraie culture scientifique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31734A-4889-F19D-7C77-C61B0A99331C}"/>
              </a:ext>
            </a:extLst>
          </p:cNvPr>
          <p:cNvSpPr/>
          <p:nvPr/>
        </p:nvSpPr>
        <p:spPr>
          <a:xfrm>
            <a:off x="3161639" y="300249"/>
            <a:ext cx="586872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Les points positifs</a:t>
            </a:r>
          </a:p>
        </p:txBody>
      </p:sp>
    </p:spTree>
    <p:extLst>
      <p:ext uri="{BB962C8B-B14F-4D97-AF65-F5344CB8AC3E}">
        <p14:creationId xmlns:p14="http://schemas.microsoft.com/office/powerpoint/2010/main" val="2239347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63000">
              <a:schemeClr val="accent2">
                <a:lumMod val="0"/>
                <a:lumOff val="10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07B82-07AB-DB9C-1683-FDEC5037B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476D22A-D8B0-7816-A96B-2850935148DB}"/>
              </a:ext>
            </a:extLst>
          </p:cNvPr>
          <p:cNvSpPr txBox="1"/>
          <p:nvPr/>
        </p:nvSpPr>
        <p:spPr>
          <a:xfrm>
            <a:off x="197266" y="1365139"/>
            <a:ext cx="115086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Tx/>
              <a:buChar char="-"/>
            </a:pPr>
            <a:r>
              <a:rPr lang="fr-FR" sz="2000" dirty="0"/>
              <a:t>On prend le calendrier du thème pour identifier l’avancée du travail</a:t>
            </a:r>
          </a:p>
          <a:p>
            <a:pPr marL="571500" indent="-571500" algn="just">
              <a:buFontTx/>
              <a:buChar char="-"/>
            </a:pPr>
            <a:endParaRPr lang="fr-FR" sz="2000" dirty="0"/>
          </a:p>
          <a:p>
            <a:pPr marL="571500" indent="-571500" algn="just">
              <a:buFontTx/>
              <a:buChar char="-"/>
            </a:pPr>
            <a:r>
              <a:rPr lang="fr-FR" sz="2000" dirty="0"/>
              <a:t>On s’installe et on récupère la pochette contenant les documents de travail</a:t>
            </a:r>
          </a:p>
          <a:p>
            <a:pPr marL="571500" indent="-571500" algn="just">
              <a:buFontTx/>
              <a:buChar char="-"/>
            </a:pPr>
            <a:endParaRPr lang="fr-FR" sz="2000" dirty="0"/>
          </a:p>
          <a:p>
            <a:pPr marL="571500" indent="-571500" algn="just">
              <a:buFontTx/>
              <a:buChar char="-"/>
            </a:pPr>
            <a:r>
              <a:rPr lang="fr-FR" sz="2000" dirty="0"/>
              <a:t>On organise le travail dans le groupe : on peut commencer une activité, terminer une restitution entamée, faire relire un bilan par le groupe, échanger sur ce qui a été fait.</a:t>
            </a:r>
          </a:p>
          <a:p>
            <a:pPr marL="571500" indent="-571500" algn="just">
              <a:buFontTx/>
              <a:buChar char="-"/>
            </a:pPr>
            <a:endParaRPr lang="fr-FR" sz="2000" dirty="0"/>
          </a:p>
          <a:p>
            <a:pPr marL="571500" indent="-571500" algn="just">
              <a:buFontTx/>
              <a:buChar char="-"/>
            </a:pPr>
            <a:r>
              <a:rPr lang="fr-FR" sz="2000" dirty="0"/>
              <a:t>Si les activités sont partagées dans le groupe, on prend des notes de son travail, ce qui a été fait, ce qui est important…</a:t>
            </a:r>
          </a:p>
          <a:p>
            <a:pPr marL="571500" indent="-571500" algn="just">
              <a:buFontTx/>
              <a:buChar char="-"/>
            </a:pPr>
            <a:endParaRPr lang="fr-FR" sz="2000" dirty="0"/>
          </a:p>
          <a:p>
            <a:pPr marL="571500" indent="-571500" algn="just">
              <a:buFontTx/>
              <a:buChar char="-"/>
            </a:pPr>
            <a:r>
              <a:rPr lang="fr-FR" sz="2000" dirty="0"/>
              <a:t>Pour les activités expérimentales, on utilise le matériel en fond de salle et on le range à la fin de la séance.</a:t>
            </a:r>
          </a:p>
          <a:p>
            <a:pPr marL="571500" indent="-571500" algn="just">
              <a:buFontTx/>
              <a:buChar char="-"/>
            </a:pPr>
            <a:endParaRPr lang="fr-FR" sz="2000" dirty="0"/>
          </a:p>
          <a:p>
            <a:pPr marL="571500" indent="-571500" algn="just">
              <a:buFontTx/>
              <a:buChar char="-"/>
            </a:pPr>
            <a:r>
              <a:rPr lang="fr-FR" sz="2000" dirty="0"/>
              <a:t>Pour les phases 1 et 2, on n’hésite pas à poser des questions à l’enseignant. Si l’enseignant n’est pas en mesure de répondre parce que l’activité réalisée ne correspond pas à sa matière, on note ses questions pour la séance suivante.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328D44-8809-C3BC-AF70-D4699122E20C}"/>
              </a:ext>
            </a:extLst>
          </p:cNvPr>
          <p:cNvSpPr/>
          <p:nvPr/>
        </p:nvSpPr>
        <p:spPr>
          <a:xfrm>
            <a:off x="1096345" y="197840"/>
            <a:ext cx="100533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Organisation générale des séances</a:t>
            </a:r>
          </a:p>
        </p:txBody>
      </p:sp>
    </p:spTree>
    <p:extLst>
      <p:ext uri="{BB962C8B-B14F-4D97-AF65-F5344CB8AC3E}">
        <p14:creationId xmlns:p14="http://schemas.microsoft.com/office/powerpoint/2010/main" val="17736850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532</Words>
  <Application>Microsoft Office PowerPoint</Application>
  <PresentationFormat>Grand écran</PresentationFormat>
  <Paragraphs>69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Samuel Berthelot</dc:creator>
  <cp:lastModifiedBy>Samuel Berthelot</cp:lastModifiedBy>
  <cp:revision>2</cp:revision>
  <dcterms:created xsi:type="dcterms:W3CDTF">2025-10-28T08:32:37Z</dcterms:created>
  <dcterms:modified xsi:type="dcterms:W3CDTF">2026-08-11T07:54:48Z</dcterms:modified>
</cp:coreProperties>
</file>