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 id="260" r:id="rId7"/>
    <p:sldId id="261" r:id="rId8"/>
    <p:sldId id="267" r:id="rId9"/>
    <p:sldId id="263" r:id="rId10"/>
    <p:sldId id="264" r:id="rId11"/>
    <p:sldId id="262" r:id="rId12"/>
    <p:sldId id="266"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3CB17"/>
    <a:srgbClr val="FBF6B7"/>
    <a:srgbClr val="FEFDF0"/>
    <a:srgbClr val="83BC3E"/>
    <a:srgbClr val="B8CF8B"/>
    <a:srgbClr val="5233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114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05/01/2025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05/01/2025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05/01/2025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05/01/2025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05/01/2025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05/01/2025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05/01/2025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05/01/2025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05/01/2025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05/01/2025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05/01/2025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EFDF0"/>
            </a:gs>
            <a:gs pos="64999">
              <a:srgbClr val="FBF6B7"/>
            </a:gs>
            <a:gs pos="100000">
              <a:srgbClr val="E3CB17"/>
            </a:gs>
          </a:gsLst>
          <a:lin ang="5400000" scaled="0"/>
          <a:tileRect/>
        </a:gra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05/01/2025</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7524" y="171797"/>
            <a:ext cx="8496944" cy="1200329"/>
          </a:xfrm>
          <a:prstGeom prst="rect">
            <a:avLst/>
          </a:prstGeom>
          <a:noFill/>
        </p:spPr>
        <p:txBody>
          <a:bodyPr wrap="square" rtlCol="0">
            <a:spAutoFit/>
          </a:bodyPr>
          <a:lstStyle/>
          <a:p>
            <a:pPr algn="just"/>
            <a:r>
              <a:rPr lang="fr-FR" sz="2400" dirty="0"/>
              <a:t>Pour comprendre comment la lumière interagit avec la matière, il faut d’abord s’intéresser au modèle de l’atome, et en particulier à l’organisation des électrons </a:t>
            </a:r>
          </a:p>
        </p:txBody>
      </p:sp>
      <p:sp>
        <p:nvSpPr>
          <p:cNvPr id="3" name="ZoneTexte 2"/>
          <p:cNvSpPr txBox="1"/>
          <p:nvPr/>
        </p:nvSpPr>
        <p:spPr>
          <a:xfrm>
            <a:off x="287524" y="1749649"/>
            <a:ext cx="8280920" cy="461665"/>
          </a:xfrm>
          <a:prstGeom prst="rect">
            <a:avLst/>
          </a:prstGeom>
          <a:noFill/>
        </p:spPr>
        <p:txBody>
          <a:bodyPr wrap="square" rtlCol="0">
            <a:spAutoFit/>
          </a:bodyPr>
          <a:lstStyle/>
          <a:p>
            <a:r>
              <a:rPr lang="fr-FR" sz="2400" dirty="0"/>
              <a:t>Voici le modèle de Bohr d’un atome d’hydrogène :</a:t>
            </a:r>
          </a:p>
        </p:txBody>
      </p:sp>
      <p:sp>
        <p:nvSpPr>
          <p:cNvPr id="4" name="Ellipse 3"/>
          <p:cNvSpPr/>
          <p:nvPr/>
        </p:nvSpPr>
        <p:spPr>
          <a:xfrm>
            <a:off x="2051720" y="3710581"/>
            <a:ext cx="180020" cy="1800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llipse 4"/>
          <p:cNvSpPr/>
          <p:nvPr/>
        </p:nvSpPr>
        <p:spPr>
          <a:xfrm>
            <a:off x="1907704" y="4538673"/>
            <a:ext cx="432048" cy="4320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4067944" y="4121141"/>
            <a:ext cx="4392488" cy="1569660"/>
          </a:xfrm>
          <a:prstGeom prst="rect">
            <a:avLst/>
          </a:prstGeom>
          <a:noFill/>
        </p:spPr>
        <p:txBody>
          <a:bodyPr wrap="square" rtlCol="0">
            <a:spAutoFit/>
          </a:bodyPr>
          <a:lstStyle/>
          <a:p>
            <a:r>
              <a:rPr lang="fr-FR" sz="2400" dirty="0"/>
              <a:t>Dans ce modèle, l’électron (en bleu) tourne autour du noyau (en rouge), comme une planète autour du soleil.</a:t>
            </a:r>
          </a:p>
        </p:txBody>
      </p:sp>
      <p:sp>
        <p:nvSpPr>
          <p:cNvPr id="7" name="Ellipse 6"/>
          <p:cNvSpPr/>
          <p:nvPr/>
        </p:nvSpPr>
        <p:spPr>
          <a:xfrm>
            <a:off x="1115616" y="3818593"/>
            <a:ext cx="2016224" cy="1872208"/>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Bulle ronde 7"/>
          <p:cNvSpPr/>
          <p:nvPr/>
        </p:nvSpPr>
        <p:spPr>
          <a:xfrm>
            <a:off x="2339752" y="3140968"/>
            <a:ext cx="1872208" cy="569613"/>
          </a:xfrm>
          <a:prstGeom prst="wedgeEllipseCallout">
            <a:avLst>
              <a:gd name="adj1" fmla="val -56212"/>
              <a:gd name="adj2" fmla="val 58859"/>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Electron</a:t>
            </a:r>
          </a:p>
        </p:txBody>
      </p:sp>
      <p:sp>
        <p:nvSpPr>
          <p:cNvPr id="9" name="Bulle ronde 7">
            <a:extLst>
              <a:ext uri="{FF2B5EF4-FFF2-40B4-BE49-F238E27FC236}">
                <a16:creationId xmlns:a16="http://schemas.microsoft.com/office/drawing/2014/main" id="{2CBFC710-E265-3C47-FB7F-626DED84CABC}"/>
              </a:ext>
            </a:extLst>
          </p:cNvPr>
          <p:cNvSpPr/>
          <p:nvPr/>
        </p:nvSpPr>
        <p:spPr>
          <a:xfrm flipH="1">
            <a:off x="169731" y="3890601"/>
            <a:ext cx="1764196" cy="569613"/>
          </a:xfrm>
          <a:prstGeom prst="wedgeEllipseCallout">
            <a:avLst>
              <a:gd name="adj1" fmla="val -56212"/>
              <a:gd name="adj2" fmla="val 58859"/>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Noyau</a:t>
            </a:r>
          </a:p>
        </p:txBody>
      </p:sp>
    </p:spTree>
    <p:extLst>
      <p:ext uri="{BB962C8B-B14F-4D97-AF65-F5344CB8AC3E}">
        <p14:creationId xmlns:p14="http://schemas.microsoft.com/office/powerpoint/2010/main" val="191575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par>
                                <p:cTn id="13" presetID="14" presetClass="entr" presetSubtype="10" fill="hold" grpId="1"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randombar(horizontal)">
                                      <p:cBhvr>
                                        <p:cTn id="15" dur="500"/>
                                        <p:tgtEl>
                                          <p:spTgt spid="4"/>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randombar(horizontal)">
                                      <p:cBhvr>
                                        <p:cTn id="18" dur="500"/>
                                        <p:tgtEl>
                                          <p:spTgt spid="7"/>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randombar(horizontal)">
                                      <p:cBhvr>
                                        <p:cTn id="21" dur="500"/>
                                        <p:tgtEl>
                                          <p:spTgt spid="5"/>
                                        </p:tgtEl>
                                      </p:cBhvr>
                                    </p:animEffect>
                                  </p:childTnLst>
                                </p:cTn>
                              </p:par>
                              <p:par>
                                <p:cTn id="22" presetID="1" presetClass="path" presetSubtype="0" repeatCount="indefinite" fill="hold" grpId="0" nodeType="withEffect">
                                  <p:stCondLst>
                                    <p:cond delay="0"/>
                                  </p:stCondLst>
                                  <p:childTnLst>
                                    <p:animMotion origin="layout" path="M -2.77778E-7 2.22017E-7 C 0.06059 2.22017E-7 0.11042 0.06082 0.11042 0.13598 C 0.11042 0.21115 0.06059 0.2729 -2.77778E-7 0.2729 C -0.06076 0.2729 -0.11007 0.21115 -0.11007 0.13598 C -0.11007 0.06082 -0.06076 2.22017E-7 -2.77778E-7 2.22017E-7 Z " pathEditMode="relative" rAng="0" ptsTypes="fffff">
                                      <p:cBhvr>
                                        <p:cTn id="23" dur="3000" fill="hold"/>
                                        <p:tgtEl>
                                          <p:spTgt spid="4"/>
                                        </p:tgtEl>
                                        <p:attrNameLst>
                                          <p:attrName>ppt_x</p:attrName>
                                          <p:attrName>ppt_y</p:attrName>
                                        </p:attrNameLst>
                                      </p:cBhvr>
                                      <p:rCtr x="17" y="13645"/>
                                    </p:animMotion>
                                  </p:childTnLst>
                                </p:cTn>
                              </p:par>
                              <p:par>
                                <p:cTn id="24" presetID="53" presetClass="entr" presetSubtype="16" fill="hold" grpId="0" nodeType="withEffect">
                                  <p:stCondLst>
                                    <p:cond delay="3000"/>
                                  </p:stCondLst>
                                  <p:childTnLst>
                                    <p:set>
                                      <p:cBhvr>
                                        <p:cTn id="25" dur="1" fill="hold">
                                          <p:stCondLst>
                                            <p:cond delay="0"/>
                                          </p:stCondLst>
                                        </p:cTn>
                                        <p:tgtEl>
                                          <p:spTgt spid="8"/>
                                        </p:tgtEl>
                                        <p:attrNameLst>
                                          <p:attrName>style.visibility</p:attrName>
                                        </p:attrNameLst>
                                      </p:cBhvr>
                                      <p:to>
                                        <p:strVal val="visible"/>
                                      </p:to>
                                    </p:set>
                                    <p:anim calcmode="lin" valueType="num">
                                      <p:cBhvr>
                                        <p:cTn id="26" dur="500" fill="hold"/>
                                        <p:tgtEl>
                                          <p:spTgt spid="8"/>
                                        </p:tgtEl>
                                        <p:attrNameLst>
                                          <p:attrName>ppt_w</p:attrName>
                                        </p:attrNameLst>
                                      </p:cBhvr>
                                      <p:tavLst>
                                        <p:tav tm="0">
                                          <p:val>
                                            <p:fltVal val="0"/>
                                          </p:val>
                                        </p:tav>
                                        <p:tav tm="100000">
                                          <p:val>
                                            <p:strVal val="#ppt_w"/>
                                          </p:val>
                                        </p:tav>
                                      </p:tavLst>
                                    </p:anim>
                                    <p:anim calcmode="lin" valueType="num">
                                      <p:cBhvr>
                                        <p:cTn id="27" dur="500" fill="hold"/>
                                        <p:tgtEl>
                                          <p:spTgt spid="8"/>
                                        </p:tgtEl>
                                        <p:attrNameLst>
                                          <p:attrName>ppt_h</p:attrName>
                                        </p:attrNameLst>
                                      </p:cBhvr>
                                      <p:tavLst>
                                        <p:tav tm="0">
                                          <p:val>
                                            <p:fltVal val="0"/>
                                          </p:val>
                                        </p:tav>
                                        <p:tav tm="100000">
                                          <p:val>
                                            <p:strVal val="#ppt_h"/>
                                          </p:val>
                                        </p:tav>
                                      </p:tavLst>
                                    </p:anim>
                                    <p:animEffect transition="in" filter="fade">
                                      <p:cBhvr>
                                        <p:cTn id="28" dur="500"/>
                                        <p:tgtEl>
                                          <p:spTgt spid="8"/>
                                        </p:tgtEl>
                                      </p:cBhvr>
                                    </p:animEffect>
                                  </p:childTnLst>
                                </p:cTn>
                              </p:par>
                              <p:par>
                                <p:cTn id="29" presetID="10" presetClass="exit" presetSubtype="0" fill="hold" grpId="1" nodeType="withEffect">
                                  <p:stCondLst>
                                    <p:cond delay="7500"/>
                                  </p:stCondLst>
                                  <p:childTnLst>
                                    <p:animEffect transition="out" filter="fade">
                                      <p:cBhvr>
                                        <p:cTn id="30" dur="500"/>
                                        <p:tgtEl>
                                          <p:spTgt spid="8"/>
                                        </p:tgtEl>
                                      </p:cBhvr>
                                    </p:animEffect>
                                    <p:set>
                                      <p:cBhvr>
                                        <p:cTn id="31" dur="1" fill="hold">
                                          <p:stCondLst>
                                            <p:cond delay="499"/>
                                          </p:stCondLst>
                                        </p:cTn>
                                        <p:tgtEl>
                                          <p:spTgt spid="8"/>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fade">
                                      <p:cBhvr>
                                        <p:cTn id="36" dur="500"/>
                                        <p:tgtEl>
                                          <p:spTgt spid="6"/>
                                        </p:tgtEl>
                                      </p:cBhvr>
                                    </p:animEffect>
                                  </p:childTnLst>
                                </p:cTn>
                              </p:par>
                              <p:par>
                                <p:cTn id="37" presetID="53" presetClass="entr" presetSubtype="16" fill="hold" grpId="0" nodeType="withEffect">
                                  <p:stCondLst>
                                    <p:cond delay="3000"/>
                                  </p:stCondLst>
                                  <p:childTnLst>
                                    <p:set>
                                      <p:cBhvr>
                                        <p:cTn id="38" dur="1" fill="hold">
                                          <p:stCondLst>
                                            <p:cond delay="0"/>
                                          </p:stCondLst>
                                        </p:cTn>
                                        <p:tgtEl>
                                          <p:spTgt spid="9"/>
                                        </p:tgtEl>
                                        <p:attrNameLst>
                                          <p:attrName>style.visibility</p:attrName>
                                        </p:attrNameLst>
                                      </p:cBhvr>
                                      <p:to>
                                        <p:strVal val="visible"/>
                                      </p:to>
                                    </p:set>
                                    <p:anim calcmode="lin" valueType="num">
                                      <p:cBhvr>
                                        <p:cTn id="39" dur="500" fill="hold"/>
                                        <p:tgtEl>
                                          <p:spTgt spid="9"/>
                                        </p:tgtEl>
                                        <p:attrNameLst>
                                          <p:attrName>ppt_w</p:attrName>
                                        </p:attrNameLst>
                                      </p:cBhvr>
                                      <p:tavLst>
                                        <p:tav tm="0">
                                          <p:val>
                                            <p:fltVal val="0"/>
                                          </p:val>
                                        </p:tav>
                                        <p:tav tm="100000">
                                          <p:val>
                                            <p:strVal val="#ppt_w"/>
                                          </p:val>
                                        </p:tav>
                                      </p:tavLst>
                                    </p:anim>
                                    <p:anim calcmode="lin" valueType="num">
                                      <p:cBhvr>
                                        <p:cTn id="40" dur="500" fill="hold"/>
                                        <p:tgtEl>
                                          <p:spTgt spid="9"/>
                                        </p:tgtEl>
                                        <p:attrNameLst>
                                          <p:attrName>ppt_h</p:attrName>
                                        </p:attrNameLst>
                                      </p:cBhvr>
                                      <p:tavLst>
                                        <p:tav tm="0">
                                          <p:val>
                                            <p:fltVal val="0"/>
                                          </p:val>
                                        </p:tav>
                                        <p:tav tm="100000">
                                          <p:val>
                                            <p:strVal val="#ppt_h"/>
                                          </p:val>
                                        </p:tav>
                                      </p:tavLst>
                                    </p:anim>
                                    <p:animEffect transition="in" filter="fade">
                                      <p:cBhvr>
                                        <p:cTn id="41" dur="500"/>
                                        <p:tgtEl>
                                          <p:spTgt spid="9"/>
                                        </p:tgtEl>
                                      </p:cBhvr>
                                    </p:animEffect>
                                  </p:childTnLst>
                                </p:cTn>
                              </p:par>
                              <p:par>
                                <p:cTn id="42" presetID="10" presetClass="exit" presetSubtype="0" fill="hold" grpId="1" nodeType="withEffect">
                                  <p:stCondLst>
                                    <p:cond delay="7500"/>
                                  </p:stCondLst>
                                  <p:childTnLst>
                                    <p:animEffect transition="out" filter="fade">
                                      <p:cBhvr>
                                        <p:cTn id="43" dur="500"/>
                                        <p:tgtEl>
                                          <p:spTgt spid="9"/>
                                        </p:tgtEl>
                                      </p:cBhvr>
                                    </p:animEffect>
                                    <p:set>
                                      <p:cBhvr>
                                        <p:cTn id="44"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animBg="1"/>
      <p:bldP spid="4" grpId="1" animBg="1"/>
      <p:bldP spid="5" grpId="0" animBg="1"/>
      <p:bldP spid="6" grpId="0"/>
      <p:bldP spid="7" grpId="0" animBg="1"/>
      <p:bldP spid="8" grpId="0" animBg="1"/>
      <p:bldP spid="8" grpId="1" animBg="1"/>
      <p:bldP spid="9" grpId="0" animBg="1"/>
      <p:bldP spid="9" grpId="1"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035342" y="260648"/>
            <a:ext cx="2952328" cy="830997"/>
          </a:xfrm>
          <a:prstGeom prst="rect">
            <a:avLst/>
          </a:prstGeom>
          <a:noFill/>
        </p:spPr>
        <p:txBody>
          <a:bodyPr wrap="square" rtlCol="0">
            <a:spAutoFit/>
          </a:bodyPr>
          <a:lstStyle/>
          <a:p>
            <a:r>
              <a:rPr lang="el-GR" sz="2400" dirty="0"/>
              <a:t>Δ</a:t>
            </a:r>
            <a:r>
              <a:rPr lang="fr-FR" sz="2400" dirty="0"/>
              <a:t>E</a:t>
            </a:r>
            <a:r>
              <a:rPr lang="fr-FR" sz="2400" baseline="-25000" dirty="0"/>
              <a:t>2</a:t>
            </a:r>
            <a:r>
              <a:rPr lang="fr-FR" sz="2400" baseline="-25000" dirty="0">
                <a:sym typeface="Wingdings"/>
              </a:rPr>
              <a:t>1</a:t>
            </a:r>
            <a:r>
              <a:rPr lang="fr-FR" sz="2400" dirty="0">
                <a:sym typeface="Wingdings"/>
              </a:rPr>
              <a:t> s’il passe de l’orbitale n=2 à n=1</a:t>
            </a:r>
            <a:endParaRPr lang="fr-FR" sz="2400" dirty="0"/>
          </a:p>
        </p:txBody>
      </p:sp>
      <p:sp>
        <p:nvSpPr>
          <p:cNvPr id="6" name="Ellipse 5"/>
          <p:cNvSpPr/>
          <p:nvPr/>
        </p:nvSpPr>
        <p:spPr>
          <a:xfrm>
            <a:off x="4457500" y="2605710"/>
            <a:ext cx="180020" cy="1800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llipse 6"/>
          <p:cNvSpPr/>
          <p:nvPr/>
        </p:nvSpPr>
        <p:spPr>
          <a:xfrm>
            <a:off x="4313484" y="3397798"/>
            <a:ext cx="432048" cy="4320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3106914" y="2225137"/>
            <a:ext cx="2845188" cy="2777370"/>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p:cNvSpPr/>
          <p:nvPr/>
        </p:nvSpPr>
        <p:spPr>
          <a:xfrm>
            <a:off x="2573777" y="1698380"/>
            <a:ext cx="3911461" cy="3830883"/>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llipse 9"/>
          <p:cNvSpPr/>
          <p:nvPr/>
        </p:nvSpPr>
        <p:spPr>
          <a:xfrm>
            <a:off x="3593404" y="2677718"/>
            <a:ext cx="1872208" cy="1801071"/>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t="22233" r="8415" b="21071"/>
          <a:stretch/>
        </p:blipFill>
        <p:spPr bwMode="auto">
          <a:xfrm>
            <a:off x="4547510" y="2054540"/>
            <a:ext cx="1150057" cy="341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ZoneTexte 12"/>
          <p:cNvSpPr txBox="1"/>
          <p:nvPr/>
        </p:nvSpPr>
        <p:spPr>
          <a:xfrm>
            <a:off x="893104" y="5873785"/>
            <a:ext cx="7488832" cy="461665"/>
          </a:xfrm>
          <a:prstGeom prst="rect">
            <a:avLst/>
          </a:prstGeom>
          <a:noFill/>
        </p:spPr>
        <p:txBody>
          <a:bodyPr wrap="square" rtlCol="0">
            <a:spAutoFit/>
          </a:bodyPr>
          <a:lstStyle/>
          <a:p>
            <a:pPr algn="ctr"/>
            <a:r>
              <a:rPr lang="fr-FR" sz="2400" dirty="0"/>
              <a:t>On appelle cela </a:t>
            </a:r>
            <a:r>
              <a:rPr lang="fr-FR" sz="2400" u="sng" dirty="0"/>
              <a:t>l’émission spontanée</a:t>
            </a:r>
          </a:p>
        </p:txBody>
      </p:sp>
    </p:spTree>
    <p:extLst>
      <p:ext uri="{BB962C8B-B14F-4D97-AF65-F5344CB8AC3E}">
        <p14:creationId xmlns:p14="http://schemas.microsoft.com/office/powerpoint/2010/main" val="293055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7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4" presetClass="entr" presetSubtype="10" fill="hold" grpId="2"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randombar(horizontal)">
                                      <p:cBhvr>
                                        <p:cTn id="10" dur="500"/>
                                        <p:tgtEl>
                                          <p:spTgt spid="6"/>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randombar(horizontal)">
                                      <p:cBhvr>
                                        <p:cTn id="13" dur="500"/>
                                        <p:tgtEl>
                                          <p:spTgt spid="7"/>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randombar(horizontal)">
                                      <p:cBhvr>
                                        <p:cTn id="16" dur="500"/>
                                        <p:tgtEl>
                                          <p:spTgt spid="8"/>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randombar(horizontal)">
                                      <p:cBhvr>
                                        <p:cTn id="19" dur="500"/>
                                        <p:tgtEl>
                                          <p:spTgt spid="9"/>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randombar(horizontal)">
                                      <p:cBhvr>
                                        <p:cTn id="22" dur="500"/>
                                        <p:tgtEl>
                                          <p:spTgt spid="10"/>
                                        </p:tgtEl>
                                      </p:cBhvr>
                                    </p:animEffect>
                                  </p:childTnLst>
                                </p:cTn>
                              </p:par>
                              <p:par>
                                <p:cTn id="23" presetID="1" presetClass="path" presetSubtype="0" repeatCount="indefinite" fill="hold" grpId="1" nodeType="withEffect">
                                  <p:stCondLst>
                                    <p:cond delay="0"/>
                                  </p:stCondLst>
                                  <p:childTnLst>
                                    <p:animMotion origin="layout" path="M -0.00174 -0.07169 C 0.08298 -0.07169 0.15243 0.01943 0.15243 0.13252 C 0.15243 0.24514 0.08298 0.33742 -0.00174 0.33742 C -0.08629 0.33742 -0.15469 0.24514 -0.15469 0.13252 C -0.15469 0.01943 -0.08629 -0.07169 -0.00174 -0.07169 Z " pathEditMode="relative" rAng="0" ptsTypes="fffff">
                                      <p:cBhvr>
                                        <p:cTn id="24" dur="5000" fill="hold"/>
                                        <p:tgtEl>
                                          <p:spTgt spid="6"/>
                                        </p:tgtEl>
                                        <p:attrNameLst>
                                          <p:attrName>ppt_x</p:attrName>
                                          <p:attrName>ppt_y</p:attrName>
                                        </p:attrNameLst>
                                      </p:cBhvr>
                                      <p:rCtr x="52" y="20444"/>
                                    </p:animMotion>
                                  </p:childTnLst>
                                </p:cTn>
                              </p:par>
                              <p:par>
                                <p:cTn id="25" presetID="22" presetClass="entr" presetSubtype="8" fill="hold" nodeType="withEffect">
                                  <p:stCondLst>
                                    <p:cond delay="5000"/>
                                  </p:stCondLst>
                                  <p:childTnLst>
                                    <p:set>
                                      <p:cBhvr>
                                        <p:cTn id="26" dur="1" fill="hold">
                                          <p:stCondLst>
                                            <p:cond delay="0"/>
                                          </p:stCondLst>
                                        </p:cTn>
                                        <p:tgtEl>
                                          <p:spTgt spid="12"/>
                                        </p:tgtEl>
                                        <p:attrNameLst>
                                          <p:attrName>style.visibility</p:attrName>
                                        </p:attrNameLst>
                                      </p:cBhvr>
                                      <p:to>
                                        <p:strVal val="visible"/>
                                      </p:to>
                                    </p:set>
                                    <p:animEffect transition="in" filter="wipe(left)">
                                      <p:cBhvr>
                                        <p:cTn id="27" dur="1000"/>
                                        <p:tgtEl>
                                          <p:spTgt spid="12"/>
                                        </p:tgtEl>
                                      </p:cBhvr>
                                    </p:animEffect>
                                  </p:childTnLst>
                                </p:cTn>
                              </p:par>
                              <p:par>
                                <p:cTn id="28" presetID="1" presetClass="path" presetSubtype="0" repeatCount="2000" fill="hold" grpId="0" nodeType="withEffect">
                                  <p:stCondLst>
                                    <p:cond delay="5000"/>
                                  </p:stCondLst>
                                  <p:childTnLst>
                                    <p:animMotion origin="layout" path="M -3.61111E-6 1.40611E-6 C 0.05643 1.40611E-6 0.10261 0.05897 0.10261 0.13205 C 0.10261 0.20467 0.05643 0.26387 -3.61111E-6 0.26387 C -0.05642 0.26387 -0.10225 0.20467 -0.10225 0.13205 C -0.10225 0.05897 -0.05642 1.40611E-6 -3.61111E-6 1.40611E-6 Z " pathEditMode="relative" rAng="0" ptsTypes="fffff">
                                      <p:cBhvr>
                                        <p:cTn id="29" dur="2000" fill="hold"/>
                                        <p:tgtEl>
                                          <p:spTgt spid="6"/>
                                        </p:tgtEl>
                                        <p:attrNameLst>
                                          <p:attrName>ppt_x</p:attrName>
                                          <p:attrName>ppt_y</p:attrName>
                                        </p:attrNameLst>
                                      </p:cBhvr>
                                      <p:rCtr x="17" y="13182"/>
                                    </p:animMotion>
                                  </p:childTnLst>
                                </p:cTn>
                              </p:par>
                              <p:par>
                                <p:cTn id="30" presetID="2" presetClass="exit" presetSubtype="2" accel="80000" fill="hold" nodeType="withEffect">
                                  <p:stCondLst>
                                    <p:cond delay="5750"/>
                                  </p:stCondLst>
                                  <p:childTnLst>
                                    <p:anim calcmode="lin" valueType="num">
                                      <p:cBhvr additive="base">
                                        <p:cTn id="31" dur="3000"/>
                                        <p:tgtEl>
                                          <p:spTgt spid="12"/>
                                        </p:tgtEl>
                                        <p:attrNameLst>
                                          <p:attrName>ppt_x</p:attrName>
                                        </p:attrNameLst>
                                      </p:cBhvr>
                                      <p:tavLst>
                                        <p:tav tm="0">
                                          <p:val>
                                            <p:strVal val="ppt_x"/>
                                          </p:val>
                                        </p:tav>
                                        <p:tav tm="100000">
                                          <p:val>
                                            <p:strVal val="1+ppt_w/2"/>
                                          </p:val>
                                        </p:tav>
                                      </p:tavLst>
                                    </p:anim>
                                    <p:anim calcmode="lin" valueType="num">
                                      <p:cBhvr additive="base">
                                        <p:cTn id="32" dur="3000"/>
                                        <p:tgtEl>
                                          <p:spTgt spid="12"/>
                                        </p:tgtEl>
                                        <p:attrNameLst>
                                          <p:attrName>ppt_y</p:attrName>
                                        </p:attrNameLst>
                                      </p:cBhvr>
                                      <p:tavLst>
                                        <p:tav tm="0">
                                          <p:val>
                                            <p:strVal val="ppt_y"/>
                                          </p:val>
                                        </p:tav>
                                        <p:tav tm="100000">
                                          <p:val>
                                            <p:strVal val="ppt_y"/>
                                          </p:val>
                                        </p:tav>
                                      </p:tavLst>
                                    </p:anim>
                                    <p:set>
                                      <p:cBhvr>
                                        <p:cTn id="33" dur="1" fill="hold">
                                          <p:stCondLst>
                                            <p:cond delay="2999"/>
                                          </p:stCondLst>
                                        </p:cTn>
                                        <p:tgtEl>
                                          <p:spTgt spid="12"/>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fade">
                                      <p:cBhvr>
                                        <p:cTn id="3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6" grpId="1" animBg="1"/>
      <p:bldP spid="6" grpId="2" animBg="1"/>
      <p:bldP spid="7" grpId="0" animBg="1"/>
      <p:bldP spid="8" grpId="0" animBg="1"/>
      <p:bldP spid="9" grpId="0" animBg="1"/>
      <p:bldP spid="10" grpId="0" animBg="1"/>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osram.fr/media/resource/lightboxlarge2/333702/quecksilberdampflamp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5" y="1988840"/>
            <a:ext cx="5740921" cy="3587053"/>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p:cNvSpPr txBox="1"/>
          <p:nvPr/>
        </p:nvSpPr>
        <p:spPr>
          <a:xfrm>
            <a:off x="291428" y="298111"/>
            <a:ext cx="8568952" cy="1569660"/>
          </a:xfrm>
          <a:prstGeom prst="rect">
            <a:avLst/>
          </a:prstGeom>
          <a:noFill/>
        </p:spPr>
        <p:txBody>
          <a:bodyPr wrap="square" rtlCol="0">
            <a:spAutoFit/>
          </a:bodyPr>
          <a:lstStyle/>
          <a:p>
            <a:r>
              <a:rPr lang="fr-FR" sz="2400" dirty="0"/>
              <a:t>Par exemple, dans une lampe à vapeur de gaz, les atomes de gaz sont ainsi excités grâce à une décharge électrique produite pas les électrodes, puis émettent spontanément de la lumière pour retourner dans leur état fondamental</a:t>
            </a:r>
          </a:p>
        </p:txBody>
      </p:sp>
    </p:spTree>
    <p:extLst>
      <p:ext uri="{BB962C8B-B14F-4D97-AF65-F5344CB8AC3E}">
        <p14:creationId xmlns:p14="http://schemas.microsoft.com/office/powerpoint/2010/main" val="2029732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4" presetClass="entr" presetSubtype="10"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randombar(horizontal)">
                                      <p:cBhvr>
                                        <p:cTn id="10"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0D7F1-E3EA-83D9-A6A2-7C6F2BEAA904}"/>
            </a:ext>
          </a:extLst>
        </p:cNvPr>
        <p:cNvGrpSpPr/>
        <p:nvPr/>
      </p:nvGrpSpPr>
      <p:grpSpPr>
        <a:xfrm>
          <a:off x="0" y="0"/>
          <a:ext cx="0" cy="0"/>
          <a:chOff x="0" y="0"/>
          <a:chExt cx="0" cy="0"/>
        </a:xfrm>
      </p:grpSpPr>
      <p:sp>
        <p:nvSpPr>
          <p:cNvPr id="2" name="ZoneTexte 1">
            <a:extLst>
              <a:ext uri="{FF2B5EF4-FFF2-40B4-BE49-F238E27FC236}">
                <a16:creationId xmlns:a16="http://schemas.microsoft.com/office/drawing/2014/main" id="{13D987C3-2563-9F5B-9853-C5F432E50B6A}"/>
              </a:ext>
            </a:extLst>
          </p:cNvPr>
          <p:cNvSpPr txBox="1"/>
          <p:nvPr/>
        </p:nvSpPr>
        <p:spPr>
          <a:xfrm>
            <a:off x="291428" y="298111"/>
            <a:ext cx="8568952" cy="830997"/>
          </a:xfrm>
          <a:prstGeom prst="rect">
            <a:avLst/>
          </a:prstGeom>
          <a:noFill/>
        </p:spPr>
        <p:txBody>
          <a:bodyPr wrap="square" rtlCol="0">
            <a:spAutoFit/>
          </a:bodyPr>
          <a:lstStyle/>
          <a:p>
            <a:pPr algn="ctr"/>
            <a:r>
              <a:rPr lang="fr-FR" sz="2400" dirty="0"/>
              <a:t>Quelles différences y a-t-il entre un atome, une molécule et un solide?</a:t>
            </a:r>
          </a:p>
        </p:txBody>
      </p:sp>
      <p:pic>
        <p:nvPicPr>
          <p:cNvPr id="4" name="Image 3">
            <a:extLst>
              <a:ext uri="{FF2B5EF4-FFF2-40B4-BE49-F238E27FC236}">
                <a16:creationId xmlns:a16="http://schemas.microsoft.com/office/drawing/2014/main" id="{366EBBEF-2617-F0C7-71CB-7FA032FE1174}"/>
              </a:ext>
            </a:extLst>
          </p:cNvPr>
          <p:cNvPicPr>
            <a:picLocks noChangeAspect="1"/>
          </p:cNvPicPr>
          <p:nvPr/>
        </p:nvPicPr>
        <p:blipFill>
          <a:blip r:embed="rId2"/>
          <a:stretch>
            <a:fillRect/>
          </a:stretch>
        </p:blipFill>
        <p:spPr>
          <a:xfrm>
            <a:off x="5580112" y="2025989"/>
            <a:ext cx="2514600" cy="4533900"/>
          </a:xfrm>
          <a:prstGeom prst="rect">
            <a:avLst/>
          </a:prstGeom>
        </p:spPr>
      </p:pic>
      <p:pic>
        <p:nvPicPr>
          <p:cNvPr id="5" name="Picture 2" descr="exercice diagramme des niveaux d'energie de l'hydrogène, exercice de  Physique - 260569">
            <a:extLst>
              <a:ext uri="{FF2B5EF4-FFF2-40B4-BE49-F238E27FC236}">
                <a16:creationId xmlns:a16="http://schemas.microsoft.com/office/drawing/2014/main" id="{15DF4C0D-69B3-9F8D-A4A3-CAFE8B5D4C8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58463"/>
          <a:stretch/>
        </p:blipFill>
        <p:spPr bwMode="auto">
          <a:xfrm>
            <a:off x="827584" y="2191975"/>
            <a:ext cx="2592288" cy="4381500"/>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 6">
            <a:extLst>
              <a:ext uri="{FF2B5EF4-FFF2-40B4-BE49-F238E27FC236}">
                <a16:creationId xmlns:a16="http://schemas.microsoft.com/office/drawing/2014/main" id="{E2852485-4AD9-3DFD-AC38-AB5543A8C945}"/>
              </a:ext>
            </a:extLst>
          </p:cNvPr>
          <p:cNvPicPr>
            <a:picLocks noChangeAspect="1"/>
          </p:cNvPicPr>
          <p:nvPr/>
        </p:nvPicPr>
        <p:blipFill>
          <a:blip r:embed="rId4"/>
          <a:stretch>
            <a:fillRect/>
          </a:stretch>
        </p:blipFill>
        <p:spPr>
          <a:xfrm>
            <a:off x="1182066" y="2127237"/>
            <a:ext cx="2946398" cy="4211009"/>
          </a:xfrm>
          <a:prstGeom prst="rect">
            <a:avLst/>
          </a:prstGeom>
        </p:spPr>
      </p:pic>
      <p:sp>
        <p:nvSpPr>
          <p:cNvPr id="8" name="ZoneTexte 7">
            <a:extLst>
              <a:ext uri="{FF2B5EF4-FFF2-40B4-BE49-F238E27FC236}">
                <a16:creationId xmlns:a16="http://schemas.microsoft.com/office/drawing/2014/main" id="{10BEA254-31A9-2D10-993B-4809ED9778A5}"/>
              </a:ext>
            </a:extLst>
          </p:cNvPr>
          <p:cNvSpPr txBox="1"/>
          <p:nvPr/>
        </p:nvSpPr>
        <p:spPr>
          <a:xfrm>
            <a:off x="3929486" y="2749888"/>
            <a:ext cx="4032448" cy="3416320"/>
          </a:xfrm>
          <a:prstGeom prst="rect">
            <a:avLst/>
          </a:prstGeom>
          <a:noFill/>
        </p:spPr>
        <p:txBody>
          <a:bodyPr wrap="square" rtlCol="0">
            <a:spAutoFit/>
          </a:bodyPr>
          <a:lstStyle/>
          <a:p>
            <a:r>
              <a:rPr lang="fr-FR" sz="2400" dirty="0"/>
              <a:t>Dans un atome, les niveaux d’énergie sont très précis. Seuls les photons possédant exactement la bonne couleur peuvent être absorbés ou émis. La lumière issue d’une lampe à gaz par exemple est constituée de raies de couleur très précises</a:t>
            </a:r>
          </a:p>
        </p:txBody>
      </p:sp>
      <p:sp>
        <p:nvSpPr>
          <p:cNvPr id="9" name="ZoneTexte 8">
            <a:extLst>
              <a:ext uri="{FF2B5EF4-FFF2-40B4-BE49-F238E27FC236}">
                <a16:creationId xmlns:a16="http://schemas.microsoft.com/office/drawing/2014/main" id="{312113BA-1B0C-E528-243D-1679D4DA8A94}"/>
              </a:ext>
            </a:extLst>
          </p:cNvPr>
          <p:cNvSpPr txBox="1"/>
          <p:nvPr/>
        </p:nvSpPr>
        <p:spPr>
          <a:xfrm>
            <a:off x="580277" y="2258941"/>
            <a:ext cx="4663474" cy="4154984"/>
          </a:xfrm>
          <a:prstGeom prst="rect">
            <a:avLst/>
          </a:prstGeom>
          <a:noFill/>
        </p:spPr>
        <p:txBody>
          <a:bodyPr wrap="square" rtlCol="0">
            <a:spAutoFit/>
          </a:bodyPr>
          <a:lstStyle/>
          <a:p>
            <a:r>
              <a:rPr lang="fr-FR" sz="2400" dirty="0"/>
              <a:t>Dans une molécule (composé de plusieurs atomes), chaque niveau d’énergie est en fait constitué de plusieurs petits sous-niveaux. Ils correspondent aux énergies de vibration ou rotation de la molécule. Davantage de photons différents peuvent donc être absorbés ou émis, au sein d’un même niveau (infrarouge) ou entre deux niveaux (bandes de couleur)</a:t>
            </a:r>
          </a:p>
        </p:txBody>
      </p:sp>
      <p:sp>
        <p:nvSpPr>
          <p:cNvPr id="10" name="ZoneTexte 9">
            <a:extLst>
              <a:ext uri="{FF2B5EF4-FFF2-40B4-BE49-F238E27FC236}">
                <a16:creationId xmlns:a16="http://schemas.microsoft.com/office/drawing/2014/main" id="{1A664810-06B4-66F6-FA8E-EB91A3D05724}"/>
              </a:ext>
            </a:extLst>
          </p:cNvPr>
          <p:cNvSpPr txBox="1"/>
          <p:nvPr/>
        </p:nvSpPr>
        <p:spPr>
          <a:xfrm>
            <a:off x="4801187" y="2411576"/>
            <a:ext cx="4032448" cy="3785652"/>
          </a:xfrm>
          <a:prstGeom prst="rect">
            <a:avLst/>
          </a:prstGeom>
          <a:noFill/>
        </p:spPr>
        <p:txBody>
          <a:bodyPr wrap="square" rtlCol="0">
            <a:spAutoFit/>
          </a:bodyPr>
          <a:lstStyle/>
          <a:p>
            <a:r>
              <a:rPr lang="fr-FR" sz="2400" dirty="0"/>
              <a:t>Dans un solide (un cristal par exemple), il y a tellement de molécules collées les unes aux autres qu’on ne parle plus de niveaux d’énergie, mais de bandes d’énergie. Un solide peut donc absorber ou émettre de la lumière dans de grandes plages de longueur d’onde (colorées ou invisibles)</a:t>
            </a:r>
          </a:p>
        </p:txBody>
      </p:sp>
      <p:sp>
        <p:nvSpPr>
          <p:cNvPr id="11" name="ZoneTexte 10">
            <a:extLst>
              <a:ext uri="{FF2B5EF4-FFF2-40B4-BE49-F238E27FC236}">
                <a16:creationId xmlns:a16="http://schemas.microsoft.com/office/drawing/2014/main" id="{91920DD2-1029-717C-B64B-0630821F1684}"/>
              </a:ext>
            </a:extLst>
          </p:cNvPr>
          <p:cNvSpPr txBox="1"/>
          <p:nvPr/>
        </p:nvSpPr>
        <p:spPr>
          <a:xfrm>
            <a:off x="2411760" y="1419002"/>
            <a:ext cx="4663474" cy="461665"/>
          </a:xfrm>
          <a:prstGeom prst="rect">
            <a:avLst/>
          </a:prstGeom>
          <a:noFill/>
        </p:spPr>
        <p:txBody>
          <a:bodyPr wrap="square" rtlCol="0">
            <a:spAutoFit/>
          </a:bodyPr>
          <a:lstStyle/>
          <a:p>
            <a:pPr algn="ctr"/>
            <a:r>
              <a:rPr lang="fr-FR" sz="2400" b="1" u="sng" dirty="0"/>
              <a:t>Atome</a:t>
            </a:r>
          </a:p>
        </p:txBody>
      </p:sp>
      <p:sp>
        <p:nvSpPr>
          <p:cNvPr id="12" name="ZoneTexte 11">
            <a:extLst>
              <a:ext uri="{FF2B5EF4-FFF2-40B4-BE49-F238E27FC236}">
                <a16:creationId xmlns:a16="http://schemas.microsoft.com/office/drawing/2014/main" id="{5805BBFC-B643-ACAE-840D-2A08BDD06DBB}"/>
              </a:ext>
            </a:extLst>
          </p:cNvPr>
          <p:cNvSpPr txBox="1"/>
          <p:nvPr/>
        </p:nvSpPr>
        <p:spPr>
          <a:xfrm>
            <a:off x="2411760" y="1412776"/>
            <a:ext cx="4663474" cy="461665"/>
          </a:xfrm>
          <a:prstGeom prst="rect">
            <a:avLst/>
          </a:prstGeom>
          <a:noFill/>
        </p:spPr>
        <p:txBody>
          <a:bodyPr wrap="square" rtlCol="0">
            <a:spAutoFit/>
          </a:bodyPr>
          <a:lstStyle/>
          <a:p>
            <a:pPr algn="ctr"/>
            <a:r>
              <a:rPr lang="fr-FR" sz="2400" b="1" u="sng" dirty="0"/>
              <a:t>Molécule</a:t>
            </a:r>
          </a:p>
        </p:txBody>
      </p:sp>
      <p:sp>
        <p:nvSpPr>
          <p:cNvPr id="13" name="ZoneTexte 12">
            <a:extLst>
              <a:ext uri="{FF2B5EF4-FFF2-40B4-BE49-F238E27FC236}">
                <a16:creationId xmlns:a16="http://schemas.microsoft.com/office/drawing/2014/main" id="{C1DB7CBF-F13C-1CCC-435B-097E8517687C}"/>
              </a:ext>
            </a:extLst>
          </p:cNvPr>
          <p:cNvSpPr txBox="1"/>
          <p:nvPr/>
        </p:nvSpPr>
        <p:spPr>
          <a:xfrm>
            <a:off x="2403126" y="1412775"/>
            <a:ext cx="4663474" cy="461665"/>
          </a:xfrm>
          <a:prstGeom prst="rect">
            <a:avLst/>
          </a:prstGeom>
          <a:noFill/>
        </p:spPr>
        <p:txBody>
          <a:bodyPr wrap="square" rtlCol="0">
            <a:spAutoFit/>
          </a:bodyPr>
          <a:lstStyle/>
          <a:p>
            <a:pPr algn="ctr"/>
            <a:r>
              <a:rPr lang="fr-FR" sz="2400" b="1" u="sng" dirty="0"/>
              <a:t>Solide</a:t>
            </a:r>
          </a:p>
        </p:txBody>
      </p:sp>
    </p:spTree>
    <p:extLst>
      <p:ext uri="{BB962C8B-B14F-4D97-AF65-F5344CB8AC3E}">
        <p14:creationId xmlns:p14="http://schemas.microsoft.com/office/powerpoint/2010/main" val="2714460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par>
                                <p:cTn id="13" presetID="14" presetClass="entr" presetSubtype="1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randombar(horizontal)">
                                      <p:cBhvr>
                                        <p:cTn id="15" dur="500"/>
                                        <p:tgtEl>
                                          <p:spTgt spid="5"/>
                                        </p:tgtEl>
                                      </p:cBhvr>
                                    </p:animEffect>
                                  </p:childTnLst>
                                </p:cTn>
                              </p:par>
                              <p:par>
                                <p:cTn id="16" presetID="10" presetClass="entr" presetSubtype="0" fill="hold" grpId="0" nodeType="withEffect">
                                  <p:stCondLst>
                                    <p:cond delay="100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xit" presetSubtype="4" fill="hold" grpId="1" nodeType="clickEffect">
                                  <p:stCondLst>
                                    <p:cond delay="0"/>
                                  </p:stCondLst>
                                  <p:childTnLst>
                                    <p:animEffect transition="out" filter="wipe(down)">
                                      <p:cBhvr>
                                        <p:cTn id="22" dur="500"/>
                                        <p:tgtEl>
                                          <p:spTgt spid="11"/>
                                        </p:tgtEl>
                                      </p:cBhvr>
                                    </p:animEffect>
                                    <p:set>
                                      <p:cBhvr>
                                        <p:cTn id="23" dur="1" fill="hold">
                                          <p:stCondLst>
                                            <p:cond delay="499"/>
                                          </p:stCondLst>
                                        </p:cTn>
                                        <p:tgtEl>
                                          <p:spTgt spid="11"/>
                                        </p:tgtEl>
                                        <p:attrNameLst>
                                          <p:attrName>style.visibility</p:attrName>
                                        </p:attrNameLst>
                                      </p:cBhvr>
                                      <p:to>
                                        <p:strVal val="hidden"/>
                                      </p:to>
                                    </p:set>
                                  </p:childTnLst>
                                </p:cTn>
                              </p:par>
                              <p:par>
                                <p:cTn id="24" presetID="22" presetClass="exit" presetSubtype="4" fill="hold" nodeType="withEffect">
                                  <p:stCondLst>
                                    <p:cond delay="0"/>
                                  </p:stCondLst>
                                  <p:childTnLst>
                                    <p:animEffect transition="out" filter="wipe(down)">
                                      <p:cBhvr>
                                        <p:cTn id="25" dur="500"/>
                                        <p:tgtEl>
                                          <p:spTgt spid="5"/>
                                        </p:tgtEl>
                                      </p:cBhvr>
                                    </p:animEffect>
                                    <p:set>
                                      <p:cBhvr>
                                        <p:cTn id="26" dur="1" fill="hold">
                                          <p:stCondLst>
                                            <p:cond delay="499"/>
                                          </p:stCondLst>
                                        </p:cTn>
                                        <p:tgtEl>
                                          <p:spTgt spid="5"/>
                                        </p:tgtEl>
                                        <p:attrNameLst>
                                          <p:attrName>style.visibility</p:attrName>
                                        </p:attrNameLst>
                                      </p:cBhvr>
                                      <p:to>
                                        <p:strVal val="hidden"/>
                                      </p:to>
                                    </p:set>
                                  </p:childTnLst>
                                </p:cTn>
                              </p:par>
                              <p:par>
                                <p:cTn id="27" presetID="22" presetClass="exit" presetSubtype="4" fill="hold" grpId="1" nodeType="withEffect">
                                  <p:stCondLst>
                                    <p:cond delay="0"/>
                                  </p:stCondLst>
                                  <p:childTnLst>
                                    <p:animEffect transition="out" filter="wipe(down)">
                                      <p:cBhvr>
                                        <p:cTn id="28" dur="500"/>
                                        <p:tgtEl>
                                          <p:spTgt spid="8"/>
                                        </p:tgtEl>
                                      </p:cBhvr>
                                    </p:animEffect>
                                    <p:set>
                                      <p:cBhvr>
                                        <p:cTn id="29" dur="1" fill="hold">
                                          <p:stCondLst>
                                            <p:cond delay="499"/>
                                          </p:stCondLst>
                                        </p:cTn>
                                        <p:tgtEl>
                                          <p:spTgt spid="8"/>
                                        </p:tgtEl>
                                        <p:attrNameLst>
                                          <p:attrName>style.visibility</p:attrName>
                                        </p:attrNameLst>
                                      </p:cBhvr>
                                      <p:to>
                                        <p:strVal val="hidden"/>
                                      </p:to>
                                    </p:set>
                                  </p:childTnLst>
                                </p:cTn>
                              </p:par>
                              <p:par>
                                <p:cTn id="30" presetID="10" presetClass="entr" presetSubtype="0" fill="hold" grpId="0" nodeType="withEffect">
                                  <p:stCondLst>
                                    <p:cond delay="100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par>
                                <p:cTn id="33" presetID="14" presetClass="entr" presetSubtype="10" fill="hold" nodeType="withEffect">
                                  <p:stCondLst>
                                    <p:cond delay="1000"/>
                                  </p:stCondLst>
                                  <p:childTnLst>
                                    <p:set>
                                      <p:cBhvr>
                                        <p:cTn id="34" dur="1" fill="hold">
                                          <p:stCondLst>
                                            <p:cond delay="0"/>
                                          </p:stCondLst>
                                        </p:cTn>
                                        <p:tgtEl>
                                          <p:spTgt spid="4"/>
                                        </p:tgtEl>
                                        <p:attrNameLst>
                                          <p:attrName>style.visibility</p:attrName>
                                        </p:attrNameLst>
                                      </p:cBhvr>
                                      <p:to>
                                        <p:strVal val="visible"/>
                                      </p:to>
                                    </p:set>
                                    <p:animEffect transition="in" filter="randombar(horizontal)">
                                      <p:cBhvr>
                                        <p:cTn id="35" dur="500"/>
                                        <p:tgtEl>
                                          <p:spTgt spid="4"/>
                                        </p:tgtEl>
                                      </p:cBhvr>
                                    </p:animEffect>
                                  </p:childTnLst>
                                </p:cTn>
                              </p:par>
                              <p:par>
                                <p:cTn id="36" presetID="10" presetClass="entr" presetSubtype="0" fill="hold" grpId="0" nodeType="withEffect">
                                  <p:stCondLst>
                                    <p:cond delay="2000"/>
                                  </p:stCondLst>
                                  <p:childTnLst>
                                    <p:set>
                                      <p:cBhvr>
                                        <p:cTn id="37" dur="1" fill="hold">
                                          <p:stCondLst>
                                            <p:cond delay="0"/>
                                          </p:stCondLst>
                                        </p:cTn>
                                        <p:tgtEl>
                                          <p:spTgt spid="9"/>
                                        </p:tgtEl>
                                        <p:attrNameLst>
                                          <p:attrName>style.visibility</p:attrName>
                                        </p:attrNameLst>
                                      </p:cBhvr>
                                      <p:to>
                                        <p:strVal val="visible"/>
                                      </p:to>
                                    </p:set>
                                    <p:animEffect transition="in" filter="fade">
                                      <p:cBhvr>
                                        <p:cTn id="38" dur="5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xit" presetSubtype="4" fill="hold" grpId="1" nodeType="clickEffect">
                                  <p:stCondLst>
                                    <p:cond delay="0"/>
                                  </p:stCondLst>
                                  <p:childTnLst>
                                    <p:animEffect transition="out" filter="wipe(down)">
                                      <p:cBhvr>
                                        <p:cTn id="42" dur="500"/>
                                        <p:tgtEl>
                                          <p:spTgt spid="12"/>
                                        </p:tgtEl>
                                      </p:cBhvr>
                                    </p:animEffect>
                                    <p:set>
                                      <p:cBhvr>
                                        <p:cTn id="43" dur="1" fill="hold">
                                          <p:stCondLst>
                                            <p:cond delay="499"/>
                                          </p:stCondLst>
                                        </p:cTn>
                                        <p:tgtEl>
                                          <p:spTgt spid="12"/>
                                        </p:tgtEl>
                                        <p:attrNameLst>
                                          <p:attrName>style.visibility</p:attrName>
                                        </p:attrNameLst>
                                      </p:cBhvr>
                                      <p:to>
                                        <p:strVal val="hidden"/>
                                      </p:to>
                                    </p:set>
                                  </p:childTnLst>
                                </p:cTn>
                              </p:par>
                              <p:par>
                                <p:cTn id="44" presetID="22" presetClass="exit" presetSubtype="4" fill="hold" nodeType="withEffect">
                                  <p:stCondLst>
                                    <p:cond delay="0"/>
                                  </p:stCondLst>
                                  <p:childTnLst>
                                    <p:animEffect transition="out" filter="wipe(down)">
                                      <p:cBhvr>
                                        <p:cTn id="45" dur="500"/>
                                        <p:tgtEl>
                                          <p:spTgt spid="4"/>
                                        </p:tgtEl>
                                      </p:cBhvr>
                                    </p:animEffect>
                                    <p:set>
                                      <p:cBhvr>
                                        <p:cTn id="46" dur="1" fill="hold">
                                          <p:stCondLst>
                                            <p:cond delay="499"/>
                                          </p:stCondLst>
                                        </p:cTn>
                                        <p:tgtEl>
                                          <p:spTgt spid="4"/>
                                        </p:tgtEl>
                                        <p:attrNameLst>
                                          <p:attrName>style.visibility</p:attrName>
                                        </p:attrNameLst>
                                      </p:cBhvr>
                                      <p:to>
                                        <p:strVal val="hidden"/>
                                      </p:to>
                                    </p:set>
                                  </p:childTnLst>
                                </p:cTn>
                              </p:par>
                              <p:par>
                                <p:cTn id="47" presetID="22" presetClass="exit" presetSubtype="4" fill="hold" grpId="1" nodeType="withEffect">
                                  <p:stCondLst>
                                    <p:cond delay="0"/>
                                  </p:stCondLst>
                                  <p:childTnLst>
                                    <p:animEffect transition="out" filter="wipe(down)">
                                      <p:cBhvr>
                                        <p:cTn id="48" dur="500"/>
                                        <p:tgtEl>
                                          <p:spTgt spid="9"/>
                                        </p:tgtEl>
                                      </p:cBhvr>
                                    </p:animEffect>
                                    <p:set>
                                      <p:cBhvr>
                                        <p:cTn id="49" dur="1" fill="hold">
                                          <p:stCondLst>
                                            <p:cond delay="499"/>
                                          </p:stCondLst>
                                        </p:cTn>
                                        <p:tgtEl>
                                          <p:spTgt spid="9"/>
                                        </p:tgtEl>
                                        <p:attrNameLst>
                                          <p:attrName>style.visibility</p:attrName>
                                        </p:attrNameLst>
                                      </p:cBhvr>
                                      <p:to>
                                        <p:strVal val="hidden"/>
                                      </p:to>
                                    </p:set>
                                  </p:childTnLst>
                                </p:cTn>
                              </p:par>
                              <p:par>
                                <p:cTn id="50" presetID="10" presetClass="entr" presetSubtype="0" fill="hold" grpId="0" nodeType="withEffect">
                                  <p:stCondLst>
                                    <p:cond delay="100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500"/>
                                        <p:tgtEl>
                                          <p:spTgt spid="13"/>
                                        </p:tgtEl>
                                      </p:cBhvr>
                                    </p:animEffect>
                                  </p:childTnLst>
                                </p:cTn>
                              </p:par>
                              <p:par>
                                <p:cTn id="53" presetID="14" presetClass="entr" presetSubtype="10" fill="hold" nodeType="withEffect">
                                  <p:stCondLst>
                                    <p:cond delay="1000"/>
                                  </p:stCondLst>
                                  <p:childTnLst>
                                    <p:set>
                                      <p:cBhvr>
                                        <p:cTn id="54" dur="1" fill="hold">
                                          <p:stCondLst>
                                            <p:cond delay="0"/>
                                          </p:stCondLst>
                                        </p:cTn>
                                        <p:tgtEl>
                                          <p:spTgt spid="7"/>
                                        </p:tgtEl>
                                        <p:attrNameLst>
                                          <p:attrName>style.visibility</p:attrName>
                                        </p:attrNameLst>
                                      </p:cBhvr>
                                      <p:to>
                                        <p:strVal val="visible"/>
                                      </p:to>
                                    </p:set>
                                    <p:animEffect transition="in" filter="randombar(horizontal)">
                                      <p:cBhvr>
                                        <p:cTn id="55" dur="500"/>
                                        <p:tgtEl>
                                          <p:spTgt spid="7"/>
                                        </p:tgtEl>
                                      </p:cBhvr>
                                    </p:animEffect>
                                  </p:childTnLst>
                                </p:cTn>
                              </p:par>
                              <p:par>
                                <p:cTn id="56" presetID="10" presetClass="entr" presetSubtype="0" fill="hold" grpId="0" nodeType="withEffect">
                                  <p:stCondLst>
                                    <p:cond delay="2000"/>
                                  </p:stCondLst>
                                  <p:childTnLst>
                                    <p:set>
                                      <p:cBhvr>
                                        <p:cTn id="57" dur="1" fill="hold">
                                          <p:stCondLst>
                                            <p:cond delay="0"/>
                                          </p:stCondLst>
                                        </p:cTn>
                                        <p:tgtEl>
                                          <p:spTgt spid="10"/>
                                        </p:tgtEl>
                                        <p:attrNameLst>
                                          <p:attrName>style.visibility</p:attrName>
                                        </p:attrNameLst>
                                      </p:cBhvr>
                                      <p:to>
                                        <p:strVal val="visible"/>
                                      </p:to>
                                    </p:set>
                                    <p:animEffect transition="in" filter="fade">
                                      <p:cBhvr>
                                        <p:cTn id="5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8" grpId="1"/>
      <p:bldP spid="9" grpId="0"/>
      <p:bldP spid="9" grpId="1"/>
      <p:bldP spid="10" grpId="0"/>
      <p:bldP spid="11" grpId="0"/>
      <p:bldP spid="11" grpId="1"/>
      <p:bldP spid="12" grpId="0"/>
      <p:bldP spid="12" grpId="1"/>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4247964" y="3212976"/>
            <a:ext cx="180020" cy="1800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Ellipse 2"/>
          <p:cNvSpPr/>
          <p:nvPr/>
        </p:nvSpPr>
        <p:spPr>
          <a:xfrm>
            <a:off x="4155868" y="4087234"/>
            <a:ext cx="432048" cy="4320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339444" y="300134"/>
            <a:ext cx="8496944" cy="2308324"/>
          </a:xfrm>
          <a:prstGeom prst="rect">
            <a:avLst/>
          </a:prstGeom>
          <a:noFill/>
        </p:spPr>
        <p:txBody>
          <a:bodyPr wrap="square" rtlCol="0">
            <a:spAutoFit/>
          </a:bodyPr>
          <a:lstStyle/>
          <a:p>
            <a:pPr algn="just"/>
            <a:r>
              <a:rPr lang="fr-FR" sz="2400" dirty="0"/>
              <a:t>Afin de répondre à certaines observations expérimentales de la fin du XIXème siècle, Bohr ajoute dans son modèle une restriction : les électrons ne peuvent tourner autour du noyau que sur certaines orbites stables, appelées couches électroniques. Un électron ne peut jamais se trouver entre 2 couches.</a:t>
            </a:r>
          </a:p>
          <a:p>
            <a:pPr algn="just"/>
            <a:endParaRPr lang="fr-FR" sz="2400" dirty="0"/>
          </a:p>
        </p:txBody>
      </p:sp>
      <p:sp>
        <p:nvSpPr>
          <p:cNvPr id="5" name="Ellipse 4"/>
          <p:cNvSpPr/>
          <p:nvPr/>
        </p:nvSpPr>
        <p:spPr>
          <a:xfrm>
            <a:off x="3404848" y="3402723"/>
            <a:ext cx="1872208" cy="1801071"/>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2918358" y="2950142"/>
            <a:ext cx="2845188" cy="2777370"/>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llipse 6"/>
          <p:cNvSpPr/>
          <p:nvPr/>
        </p:nvSpPr>
        <p:spPr>
          <a:xfrm>
            <a:off x="2385221" y="2423385"/>
            <a:ext cx="3911461" cy="3830883"/>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p:cNvSpPr txBox="1"/>
          <p:nvPr/>
        </p:nvSpPr>
        <p:spPr>
          <a:xfrm>
            <a:off x="4019759" y="5202417"/>
            <a:ext cx="3456384" cy="369332"/>
          </a:xfrm>
          <a:prstGeom prst="rect">
            <a:avLst/>
          </a:prstGeom>
          <a:noFill/>
        </p:spPr>
        <p:txBody>
          <a:bodyPr wrap="square" rtlCol="0">
            <a:spAutoFit/>
          </a:bodyPr>
          <a:lstStyle/>
          <a:p>
            <a:r>
              <a:rPr lang="fr-FR" dirty="0"/>
              <a:t>Première Orbite</a:t>
            </a:r>
          </a:p>
        </p:txBody>
      </p:sp>
      <p:sp>
        <p:nvSpPr>
          <p:cNvPr id="12" name="ZoneTexte 11"/>
          <p:cNvSpPr txBox="1"/>
          <p:nvPr/>
        </p:nvSpPr>
        <p:spPr>
          <a:xfrm>
            <a:off x="4060334" y="5727512"/>
            <a:ext cx="3456384" cy="369332"/>
          </a:xfrm>
          <a:prstGeom prst="rect">
            <a:avLst/>
          </a:prstGeom>
          <a:noFill/>
        </p:spPr>
        <p:txBody>
          <a:bodyPr wrap="square" rtlCol="0">
            <a:spAutoFit/>
          </a:bodyPr>
          <a:lstStyle/>
          <a:p>
            <a:r>
              <a:rPr lang="fr-FR" dirty="0"/>
              <a:t>Deuxième Orbite</a:t>
            </a:r>
          </a:p>
        </p:txBody>
      </p:sp>
      <p:sp>
        <p:nvSpPr>
          <p:cNvPr id="13" name="ZoneTexte 12"/>
          <p:cNvSpPr txBox="1"/>
          <p:nvPr/>
        </p:nvSpPr>
        <p:spPr>
          <a:xfrm>
            <a:off x="4106570" y="6254268"/>
            <a:ext cx="3456384" cy="369332"/>
          </a:xfrm>
          <a:prstGeom prst="rect">
            <a:avLst/>
          </a:prstGeom>
          <a:noFill/>
        </p:spPr>
        <p:txBody>
          <a:bodyPr wrap="square" rtlCol="0">
            <a:spAutoFit/>
          </a:bodyPr>
          <a:lstStyle/>
          <a:p>
            <a:r>
              <a:rPr lang="fr-FR" dirty="0"/>
              <a:t>Troisième Orbite…</a:t>
            </a:r>
          </a:p>
        </p:txBody>
      </p:sp>
      <p:sp>
        <p:nvSpPr>
          <p:cNvPr id="8" name="Bulle ronde 7"/>
          <p:cNvSpPr/>
          <p:nvPr/>
        </p:nvSpPr>
        <p:spPr>
          <a:xfrm>
            <a:off x="4501357" y="2378207"/>
            <a:ext cx="1319967" cy="460502"/>
          </a:xfrm>
          <a:prstGeom prst="wedgeEllipseCallout">
            <a:avLst>
              <a:gd name="adj1" fmla="val -44524"/>
              <a:gd name="adj2" fmla="val 74355"/>
            </a:avLst>
          </a:prstGeom>
          <a:solidFill>
            <a:schemeClr val="bg1">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Et HOP !</a:t>
            </a:r>
          </a:p>
        </p:txBody>
      </p:sp>
      <p:sp>
        <p:nvSpPr>
          <p:cNvPr id="14" name="Bulle ronde 13"/>
          <p:cNvSpPr/>
          <p:nvPr/>
        </p:nvSpPr>
        <p:spPr>
          <a:xfrm>
            <a:off x="5652120" y="2443423"/>
            <a:ext cx="1462870" cy="460502"/>
          </a:xfrm>
          <a:prstGeom prst="wedgeEllipseCallout">
            <a:avLst>
              <a:gd name="adj1" fmla="val -44524"/>
              <a:gd name="adj2" fmla="val 74355"/>
            </a:avLst>
          </a:prstGeom>
          <a:solidFill>
            <a:schemeClr val="bg1">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Toujours plus haut !</a:t>
            </a:r>
          </a:p>
        </p:txBody>
      </p:sp>
    </p:spTree>
    <p:extLst>
      <p:ext uri="{BB962C8B-B14F-4D97-AF65-F5344CB8AC3E}">
        <p14:creationId xmlns:p14="http://schemas.microsoft.com/office/powerpoint/2010/main" val="3854793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3"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randombar(horizontal)">
                                      <p:cBhvr>
                                        <p:cTn id="12" dur="500"/>
                                        <p:tgtEl>
                                          <p:spTgt spid="2"/>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randombar(horizontal)">
                                      <p:cBhvr>
                                        <p:cTn id="15" dur="500"/>
                                        <p:tgtEl>
                                          <p:spTgt spid="3"/>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randombar(horizontal)">
                                      <p:cBhvr>
                                        <p:cTn id="18" dur="500"/>
                                        <p:tgtEl>
                                          <p:spTgt spid="5"/>
                                        </p:tgtEl>
                                      </p:cBhvr>
                                    </p:animEffect>
                                  </p:childTnLst>
                                </p:cTn>
                              </p:par>
                              <p:par>
                                <p:cTn id="19" presetID="2" presetClass="entr" presetSubtype="4"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ppt_x"/>
                                          </p:val>
                                        </p:tav>
                                        <p:tav tm="100000">
                                          <p:val>
                                            <p:strVal val="#ppt_x"/>
                                          </p:val>
                                        </p:tav>
                                      </p:tavLst>
                                    </p:anim>
                                    <p:anim calcmode="lin" valueType="num">
                                      <p:cBhvr additive="base">
                                        <p:cTn id="22" dur="500" fill="hold"/>
                                        <p:tgtEl>
                                          <p:spTgt spid="10"/>
                                        </p:tgtEl>
                                        <p:attrNameLst>
                                          <p:attrName>ppt_y</p:attrName>
                                        </p:attrNameLst>
                                      </p:cBhvr>
                                      <p:tavLst>
                                        <p:tav tm="0">
                                          <p:val>
                                            <p:strVal val="1+#ppt_h/2"/>
                                          </p:val>
                                        </p:tav>
                                        <p:tav tm="100000">
                                          <p:val>
                                            <p:strVal val="#ppt_y"/>
                                          </p:val>
                                        </p:tav>
                                      </p:tavLst>
                                    </p:anim>
                                  </p:childTnLst>
                                </p:cTn>
                              </p:par>
                              <p:par>
                                <p:cTn id="23" presetID="1" presetClass="path" presetSubtype="0" repeatCount="indefinite" fill="hold" grpId="0" nodeType="withEffect">
                                  <p:stCondLst>
                                    <p:cond delay="0"/>
                                  </p:stCondLst>
                                  <p:endCondLst>
                                    <p:cond evt="onNext" delay="0">
                                      <p:tgtEl>
                                        <p:sldTgt/>
                                      </p:tgtEl>
                                    </p:cond>
                                  </p:endCondLst>
                                  <p:childTnLst>
                                    <p:animMotion origin="layout" path="M 5.55556E-7 0.01457 C 0.05955 0.01457 0.10833 0.07424 0.10833 0.14847 C 0.10833 0.22248 0.05955 0.28307 5.55556E-7 0.28307 C -0.05955 0.28307 -0.10764 0.22248 -0.10764 0.14847 C -0.10764 0.07424 -0.05955 0.01457 5.55556E-7 0.01457 Z " pathEditMode="relative" rAng="0" ptsTypes="fffff">
                                      <p:cBhvr>
                                        <p:cTn id="24" dur="2000" fill="hold"/>
                                        <p:tgtEl>
                                          <p:spTgt spid="2"/>
                                        </p:tgtEl>
                                        <p:attrNameLst>
                                          <p:attrName>ppt_x</p:attrName>
                                          <p:attrName>ppt_y</p:attrName>
                                        </p:attrNameLst>
                                      </p:cBhvr>
                                      <p:rCtr x="35" y="13414"/>
                                    </p:animMotion>
                                  </p:childTnLst>
                                </p:cTn>
                              </p:par>
                              <p:par>
                                <p:cTn id="25" presetID="16" presetClass="exit" presetSubtype="21" fill="hold" grpId="1" nodeType="withEffect">
                                  <p:stCondLst>
                                    <p:cond delay="4000"/>
                                  </p:stCondLst>
                                  <p:childTnLst>
                                    <p:animEffect transition="out" filter="barn(inVertical)">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randombar(horizontal)">
                                      <p:cBhvr>
                                        <p:cTn id="32" dur="500"/>
                                        <p:tgtEl>
                                          <p:spTgt spid="6"/>
                                        </p:tgtEl>
                                      </p:cBhvr>
                                    </p:animEffect>
                                  </p:childTnLst>
                                </p:cTn>
                              </p:par>
                              <p:par>
                                <p:cTn id="33" presetID="2" presetClass="entr" presetSubtype="4"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additive="base">
                                        <p:cTn id="35" dur="500" fill="hold"/>
                                        <p:tgtEl>
                                          <p:spTgt spid="12"/>
                                        </p:tgtEl>
                                        <p:attrNameLst>
                                          <p:attrName>ppt_x</p:attrName>
                                        </p:attrNameLst>
                                      </p:cBhvr>
                                      <p:tavLst>
                                        <p:tav tm="0">
                                          <p:val>
                                            <p:strVal val="#ppt_x"/>
                                          </p:val>
                                        </p:tav>
                                        <p:tav tm="100000">
                                          <p:val>
                                            <p:strVal val="#ppt_x"/>
                                          </p:val>
                                        </p:tav>
                                      </p:tavLst>
                                    </p:anim>
                                    <p:anim calcmode="lin" valueType="num">
                                      <p:cBhvr additive="base">
                                        <p:cTn id="36" dur="500" fill="hold"/>
                                        <p:tgtEl>
                                          <p:spTgt spid="12"/>
                                        </p:tgtEl>
                                        <p:attrNameLst>
                                          <p:attrName>ppt_y</p:attrName>
                                        </p:attrNameLst>
                                      </p:cBhvr>
                                      <p:tavLst>
                                        <p:tav tm="0">
                                          <p:val>
                                            <p:strVal val="1+#ppt_h/2"/>
                                          </p:val>
                                        </p:tav>
                                        <p:tav tm="100000">
                                          <p:val>
                                            <p:strVal val="#ppt_y"/>
                                          </p:val>
                                        </p:tav>
                                      </p:tavLst>
                                    </p:anim>
                                  </p:childTnLst>
                                </p:cTn>
                              </p:par>
                              <p:par>
                                <p:cTn id="37" presetID="53" presetClass="entr" presetSubtype="16"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p:cTn id="39" dur="500" fill="hold"/>
                                        <p:tgtEl>
                                          <p:spTgt spid="8"/>
                                        </p:tgtEl>
                                        <p:attrNameLst>
                                          <p:attrName>ppt_w</p:attrName>
                                        </p:attrNameLst>
                                      </p:cBhvr>
                                      <p:tavLst>
                                        <p:tav tm="0">
                                          <p:val>
                                            <p:fltVal val="0"/>
                                          </p:val>
                                        </p:tav>
                                        <p:tav tm="100000">
                                          <p:val>
                                            <p:strVal val="#ppt_w"/>
                                          </p:val>
                                        </p:tav>
                                      </p:tavLst>
                                    </p:anim>
                                    <p:anim calcmode="lin" valueType="num">
                                      <p:cBhvr>
                                        <p:cTn id="40" dur="500" fill="hold"/>
                                        <p:tgtEl>
                                          <p:spTgt spid="8"/>
                                        </p:tgtEl>
                                        <p:attrNameLst>
                                          <p:attrName>ppt_h</p:attrName>
                                        </p:attrNameLst>
                                      </p:cBhvr>
                                      <p:tavLst>
                                        <p:tav tm="0">
                                          <p:val>
                                            <p:fltVal val="0"/>
                                          </p:val>
                                        </p:tav>
                                        <p:tav tm="100000">
                                          <p:val>
                                            <p:strVal val="#ppt_h"/>
                                          </p:val>
                                        </p:tav>
                                      </p:tavLst>
                                    </p:anim>
                                    <p:animEffect transition="in" filter="fade">
                                      <p:cBhvr>
                                        <p:cTn id="41" dur="500"/>
                                        <p:tgtEl>
                                          <p:spTgt spid="8"/>
                                        </p:tgtEl>
                                      </p:cBhvr>
                                    </p:animEffect>
                                  </p:childTnLst>
                                </p:cTn>
                              </p:par>
                              <p:par>
                                <p:cTn id="42" presetID="10" presetClass="exit" presetSubtype="0" fill="hold" grpId="1" nodeType="withEffect">
                                  <p:stCondLst>
                                    <p:cond delay="7500"/>
                                  </p:stCondLst>
                                  <p:childTnLst>
                                    <p:animEffect transition="out" filter="fade">
                                      <p:cBhvr>
                                        <p:cTn id="43" dur="500"/>
                                        <p:tgtEl>
                                          <p:spTgt spid="8"/>
                                        </p:tgtEl>
                                      </p:cBhvr>
                                    </p:animEffect>
                                    <p:set>
                                      <p:cBhvr>
                                        <p:cTn id="44" dur="1" fill="hold">
                                          <p:stCondLst>
                                            <p:cond delay="499"/>
                                          </p:stCondLst>
                                        </p:cTn>
                                        <p:tgtEl>
                                          <p:spTgt spid="8"/>
                                        </p:tgtEl>
                                        <p:attrNameLst>
                                          <p:attrName>style.visibility</p:attrName>
                                        </p:attrNameLst>
                                      </p:cBhvr>
                                      <p:to>
                                        <p:strVal val="hidden"/>
                                      </p:to>
                                    </p:set>
                                  </p:childTnLst>
                                </p:cTn>
                              </p:par>
                              <p:par>
                                <p:cTn id="45" presetID="1" presetClass="path" presetSubtype="0" repeatCount="indefinite" fill="hold" grpId="1" nodeType="withEffect">
                                  <p:stCondLst>
                                    <p:cond delay="0"/>
                                  </p:stCondLst>
                                  <p:endCondLst>
                                    <p:cond evt="onNext" delay="0">
                                      <p:tgtEl>
                                        <p:sldTgt/>
                                      </p:tgtEl>
                                    </p:cond>
                                  </p:endCondLst>
                                  <p:childTnLst>
                                    <p:animMotion origin="layout" path="M 5.55556E-7 -0.04833 C 0.0849 -0.04833 0.15417 0.04047 0.15417 0.15102 C 0.15417 0.26064 0.0849 0.35037 5.55556E-7 0.35037 C -0.0849 0.35037 -0.15365 0.26064 -0.15365 0.15102 C -0.15365 0.04047 -0.0849 -0.04833 5.55556E-7 -0.04833 Z " pathEditMode="relative" rAng="0" ptsTypes="fffff">
                                      <p:cBhvr>
                                        <p:cTn id="46" dur="2000" fill="hold"/>
                                        <p:tgtEl>
                                          <p:spTgt spid="2"/>
                                        </p:tgtEl>
                                        <p:attrNameLst>
                                          <p:attrName>ppt_x</p:attrName>
                                          <p:attrName>ppt_y</p:attrName>
                                        </p:attrNameLst>
                                      </p:cBhvr>
                                      <p:rCtr x="17" y="19935"/>
                                    </p:animMotion>
                                  </p:childTnLst>
                                </p:cTn>
                              </p:par>
                              <p:par>
                                <p:cTn id="47" presetID="16" presetClass="exit" presetSubtype="21" fill="hold" grpId="1" nodeType="withEffect">
                                  <p:stCondLst>
                                    <p:cond delay="7500"/>
                                  </p:stCondLst>
                                  <p:childTnLst>
                                    <p:animEffect transition="out" filter="barn(inVertical)">
                                      <p:cBhvr>
                                        <p:cTn id="48" dur="500"/>
                                        <p:tgtEl>
                                          <p:spTgt spid="12"/>
                                        </p:tgtEl>
                                      </p:cBhvr>
                                    </p:animEffect>
                                    <p:set>
                                      <p:cBhvr>
                                        <p:cTn id="49" dur="1" fill="hold">
                                          <p:stCondLst>
                                            <p:cond delay="499"/>
                                          </p:stCondLst>
                                        </p:cTn>
                                        <p:tgtEl>
                                          <p:spTgt spid="12"/>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grpId="0" nodeType="clickEffect">
                                  <p:stCondLst>
                                    <p:cond delay="0"/>
                                  </p:stCondLst>
                                  <p:childTnLst>
                                    <p:set>
                                      <p:cBhvr>
                                        <p:cTn id="53" dur="1" fill="hold">
                                          <p:stCondLst>
                                            <p:cond delay="0"/>
                                          </p:stCondLst>
                                        </p:cTn>
                                        <p:tgtEl>
                                          <p:spTgt spid="7"/>
                                        </p:tgtEl>
                                        <p:attrNameLst>
                                          <p:attrName>style.visibility</p:attrName>
                                        </p:attrNameLst>
                                      </p:cBhvr>
                                      <p:to>
                                        <p:strVal val="visible"/>
                                      </p:to>
                                    </p:set>
                                    <p:animEffect transition="in" filter="randombar(horizontal)">
                                      <p:cBhvr>
                                        <p:cTn id="54" dur="500"/>
                                        <p:tgtEl>
                                          <p:spTgt spid="7"/>
                                        </p:tgtEl>
                                      </p:cBhvr>
                                    </p:animEffect>
                                  </p:childTnLst>
                                </p:cTn>
                              </p:par>
                              <p:par>
                                <p:cTn id="55" presetID="2" presetClass="entr" presetSubtype="4" fill="hold" grpId="0" nodeType="withEffect">
                                  <p:stCondLst>
                                    <p:cond delay="0"/>
                                  </p:stCondLst>
                                  <p:childTnLst>
                                    <p:set>
                                      <p:cBhvr>
                                        <p:cTn id="56" dur="1" fill="hold">
                                          <p:stCondLst>
                                            <p:cond delay="0"/>
                                          </p:stCondLst>
                                        </p:cTn>
                                        <p:tgtEl>
                                          <p:spTgt spid="13"/>
                                        </p:tgtEl>
                                        <p:attrNameLst>
                                          <p:attrName>style.visibility</p:attrName>
                                        </p:attrNameLst>
                                      </p:cBhvr>
                                      <p:to>
                                        <p:strVal val="visible"/>
                                      </p:to>
                                    </p:set>
                                    <p:anim calcmode="lin" valueType="num">
                                      <p:cBhvr additive="base">
                                        <p:cTn id="57" dur="500" fill="hold"/>
                                        <p:tgtEl>
                                          <p:spTgt spid="13"/>
                                        </p:tgtEl>
                                        <p:attrNameLst>
                                          <p:attrName>ppt_x</p:attrName>
                                        </p:attrNameLst>
                                      </p:cBhvr>
                                      <p:tavLst>
                                        <p:tav tm="0">
                                          <p:val>
                                            <p:strVal val="#ppt_x"/>
                                          </p:val>
                                        </p:tav>
                                        <p:tav tm="100000">
                                          <p:val>
                                            <p:strVal val="#ppt_x"/>
                                          </p:val>
                                        </p:tav>
                                      </p:tavLst>
                                    </p:anim>
                                    <p:anim calcmode="lin" valueType="num">
                                      <p:cBhvr additive="base">
                                        <p:cTn id="58" dur="500" fill="hold"/>
                                        <p:tgtEl>
                                          <p:spTgt spid="13"/>
                                        </p:tgtEl>
                                        <p:attrNameLst>
                                          <p:attrName>ppt_y</p:attrName>
                                        </p:attrNameLst>
                                      </p:cBhvr>
                                      <p:tavLst>
                                        <p:tav tm="0">
                                          <p:val>
                                            <p:strVal val="1+#ppt_h/2"/>
                                          </p:val>
                                        </p:tav>
                                        <p:tav tm="100000">
                                          <p:val>
                                            <p:strVal val="#ppt_y"/>
                                          </p:val>
                                        </p:tav>
                                      </p:tavLst>
                                    </p:anim>
                                  </p:childTnLst>
                                </p:cTn>
                              </p:par>
                              <p:par>
                                <p:cTn id="59" presetID="53" presetClass="entr" presetSubtype="16" fill="hold" grpId="0" nodeType="withEffect">
                                  <p:stCondLst>
                                    <p:cond delay="0"/>
                                  </p:stCondLst>
                                  <p:childTnLst>
                                    <p:set>
                                      <p:cBhvr>
                                        <p:cTn id="60" dur="1" fill="hold">
                                          <p:stCondLst>
                                            <p:cond delay="0"/>
                                          </p:stCondLst>
                                        </p:cTn>
                                        <p:tgtEl>
                                          <p:spTgt spid="14"/>
                                        </p:tgtEl>
                                        <p:attrNameLst>
                                          <p:attrName>style.visibility</p:attrName>
                                        </p:attrNameLst>
                                      </p:cBhvr>
                                      <p:to>
                                        <p:strVal val="visible"/>
                                      </p:to>
                                    </p:set>
                                    <p:anim calcmode="lin" valueType="num">
                                      <p:cBhvr>
                                        <p:cTn id="61" dur="500" fill="hold"/>
                                        <p:tgtEl>
                                          <p:spTgt spid="14"/>
                                        </p:tgtEl>
                                        <p:attrNameLst>
                                          <p:attrName>ppt_w</p:attrName>
                                        </p:attrNameLst>
                                      </p:cBhvr>
                                      <p:tavLst>
                                        <p:tav tm="0">
                                          <p:val>
                                            <p:fltVal val="0"/>
                                          </p:val>
                                        </p:tav>
                                        <p:tav tm="100000">
                                          <p:val>
                                            <p:strVal val="#ppt_w"/>
                                          </p:val>
                                        </p:tav>
                                      </p:tavLst>
                                    </p:anim>
                                    <p:anim calcmode="lin" valueType="num">
                                      <p:cBhvr>
                                        <p:cTn id="62" dur="500" fill="hold"/>
                                        <p:tgtEl>
                                          <p:spTgt spid="14"/>
                                        </p:tgtEl>
                                        <p:attrNameLst>
                                          <p:attrName>ppt_h</p:attrName>
                                        </p:attrNameLst>
                                      </p:cBhvr>
                                      <p:tavLst>
                                        <p:tav tm="0">
                                          <p:val>
                                            <p:fltVal val="0"/>
                                          </p:val>
                                        </p:tav>
                                        <p:tav tm="100000">
                                          <p:val>
                                            <p:strVal val="#ppt_h"/>
                                          </p:val>
                                        </p:tav>
                                      </p:tavLst>
                                    </p:anim>
                                    <p:animEffect transition="in" filter="fade">
                                      <p:cBhvr>
                                        <p:cTn id="63" dur="500"/>
                                        <p:tgtEl>
                                          <p:spTgt spid="14"/>
                                        </p:tgtEl>
                                      </p:cBhvr>
                                    </p:animEffect>
                                  </p:childTnLst>
                                </p:cTn>
                              </p:par>
                              <p:par>
                                <p:cTn id="64" presetID="10" presetClass="exit" presetSubtype="0" fill="hold" grpId="1" nodeType="withEffect">
                                  <p:stCondLst>
                                    <p:cond delay="7800"/>
                                  </p:stCondLst>
                                  <p:childTnLst>
                                    <p:animEffect transition="out" filter="fade">
                                      <p:cBhvr>
                                        <p:cTn id="65" dur="400"/>
                                        <p:tgtEl>
                                          <p:spTgt spid="14"/>
                                        </p:tgtEl>
                                      </p:cBhvr>
                                    </p:animEffect>
                                    <p:set>
                                      <p:cBhvr>
                                        <p:cTn id="66" dur="1" fill="hold">
                                          <p:stCondLst>
                                            <p:cond delay="399"/>
                                          </p:stCondLst>
                                        </p:cTn>
                                        <p:tgtEl>
                                          <p:spTgt spid="14"/>
                                        </p:tgtEl>
                                        <p:attrNameLst>
                                          <p:attrName>style.visibility</p:attrName>
                                        </p:attrNameLst>
                                      </p:cBhvr>
                                      <p:to>
                                        <p:strVal val="hidden"/>
                                      </p:to>
                                    </p:set>
                                  </p:childTnLst>
                                </p:cTn>
                              </p:par>
                              <p:par>
                                <p:cTn id="67" presetID="1" presetClass="path" presetSubtype="0" repeatCount="indefinite" fill="hold" grpId="2" nodeType="withEffect">
                                  <p:stCondLst>
                                    <p:cond delay="0"/>
                                  </p:stCondLst>
                                  <p:childTnLst>
                                    <p:animMotion origin="layout" path="M 0.00035 -0.12165 C 0.11771 -0.12165 0.21337 0.00023 0.21337 0.15079 C 0.21337 0.30111 0.11771 0.42368 0.00035 0.42368 C -0.11701 0.42368 -0.21198 0.30111 -0.21198 0.15079 C -0.21198 0.00023 -0.11701 -0.12165 0.00035 -0.12165 Z " pathEditMode="relative" rAng="0" ptsTypes="fffff">
                                      <p:cBhvr>
                                        <p:cTn id="68" dur="2000" fill="hold"/>
                                        <p:tgtEl>
                                          <p:spTgt spid="2"/>
                                        </p:tgtEl>
                                        <p:attrNameLst>
                                          <p:attrName>ppt_x</p:attrName>
                                          <p:attrName>ppt_y</p:attrName>
                                        </p:attrNameLst>
                                      </p:cBhvr>
                                      <p:rCtr x="35" y="2726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2" grpId="2" animBg="1"/>
      <p:bldP spid="2" grpId="3" animBg="1"/>
      <p:bldP spid="3" grpId="0" animBg="1"/>
      <p:bldP spid="4" grpId="0"/>
      <p:bldP spid="5" grpId="0" animBg="1"/>
      <p:bldP spid="6" grpId="0" animBg="1"/>
      <p:bldP spid="7" grpId="0" animBg="1"/>
      <p:bldP spid="10" grpId="0"/>
      <p:bldP spid="10" grpId="1"/>
      <p:bldP spid="12" grpId="0"/>
      <p:bldP spid="12" grpId="1"/>
      <p:bldP spid="13" grpId="0"/>
      <p:bldP spid="8" grpId="0" animBg="1"/>
      <p:bldP spid="8" grpId="1" animBg="1"/>
      <p:bldP spid="14" grpId="0" animBg="1"/>
      <p:bldP spid="14"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theologeek.ch/wp-content/uploads/2013/05/escali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6426" y="1052735"/>
            <a:ext cx="5829300" cy="4772025"/>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p:cNvPicPr>
            <a:picLocks noChangeAspect="1" noChangeArrowheads="1"/>
          </p:cNvPicPr>
          <p:nvPr/>
        </p:nvPicPr>
        <p:blipFill rotWithShape="1">
          <a:blip r:embed="rId3">
            <a:extLst>
              <a:ext uri="{28A0092B-C50C-407E-A947-70E740481C1C}">
                <a14:useLocalDpi xmlns:a14="http://schemas.microsoft.com/office/drawing/2010/main" val="0"/>
              </a:ext>
            </a:extLst>
          </a:blip>
          <a:srcRect l="25235" t="14400" r="35849" b="13074"/>
          <a:stretch/>
        </p:blipFill>
        <p:spPr bwMode="auto">
          <a:xfrm rot="2956602">
            <a:off x="2492382" y="1827352"/>
            <a:ext cx="421936" cy="786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ZoneTexte 1"/>
          <p:cNvSpPr txBox="1"/>
          <p:nvPr/>
        </p:nvSpPr>
        <p:spPr>
          <a:xfrm>
            <a:off x="277397" y="287593"/>
            <a:ext cx="8698679" cy="461665"/>
          </a:xfrm>
          <a:prstGeom prst="rect">
            <a:avLst/>
          </a:prstGeom>
          <a:noFill/>
        </p:spPr>
        <p:txBody>
          <a:bodyPr wrap="square" rtlCol="0">
            <a:spAutoFit/>
          </a:bodyPr>
          <a:lstStyle/>
          <a:p>
            <a:r>
              <a:rPr lang="fr-FR" sz="2400" dirty="0"/>
              <a:t>C’est un peu comme un objet sur des marches d’escalier : </a:t>
            </a:r>
          </a:p>
        </p:txBody>
      </p:sp>
      <p:sp>
        <p:nvSpPr>
          <p:cNvPr id="3" name="Rectangle 2"/>
          <p:cNvSpPr/>
          <p:nvPr/>
        </p:nvSpPr>
        <p:spPr>
          <a:xfrm>
            <a:off x="2843808" y="1013827"/>
            <a:ext cx="2297663" cy="830997"/>
          </a:xfrm>
          <a:prstGeom prst="rect">
            <a:avLst/>
          </a:prstGeom>
        </p:spPr>
        <p:txBody>
          <a:bodyPr wrap="square">
            <a:spAutoFit/>
          </a:bodyPr>
          <a:lstStyle/>
          <a:p>
            <a:r>
              <a:rPr lang="fr-FR" sz="2400" dirty="0"/>
              <a:t>l’objet est soit sur une marche,</a:t>
            </a:r>
          </a:p>
        </p:txBody>
      </p:sp>
      <p:sp>
        <p:nvSpPr>
          <p:cNvPr id="9" name="Rectangle 8"/>
          <p:cNvSpPr/>
          <p:nvPr/>
        </p:nvSpPr>
        <p:spPr>
          <a:xfrm>
            <a:off x="3635896" y="1989687"/>
            <a:ext cx="2549116" cy="461665"/>
          </a:xfrm>
          <a:prstGeom prst="rect">
            <a:avLst/>
          </a:prstGeom>
        </p:spPr>
        <p:txBody>
          <a:bodyPr wrap="square">
            <a:spAutoFit/>
          </a:bodyPr>
          <a:lstStyle/>
          <a:p>
            <a:r>
              <a:rPr lang="fr-FR" sz="2400" dirty="0"/>
              <a:t>soit sur une autre,</a:t>
            </a:r>
          </a:p>
        </p:txBody>
      </p:sp>
      <p:sp>
        <p:nvSpPr>
          <p:cNvPr id="10" name="Rectangle 9"/>
          <p:cNvSpPr/>
          <p:nvPr/>
        </p:nvSpPr>
        <p:spPr>
          <a:xfrm>
            <a:off x="755576" y="2780928"/>
            <a:ext cx="1815678" cy="1200329"/>
          </a:xfrm>
          <a:prstGeom prst="rect">
            <a:avLst/>
          </a:prstGeom>
        </p:spPr>
        <p:txBody>
          <a:bodyPr wrap="square">
            <a:spAutoFit/>
          </a:bodyPr>
          <a:lstStyle/>
          <a:p>
            <a:r>
              <a:rPr lang="fr-FR" sz="2400" dirty="0"/>
              <a:t>Mais jamais entre les deux</a:t>
            </a:r>
          </a:p>
        </p:txBody>
      </p:sp>
      <p:pic>
        <p:nvPicPr>
          <p:cNvPr id="8" name="Picture 7"/>
          <p:cNvPicPr>
            <a:picLocks noChangeAspect="1" noChangeArrowheads="1"/>
          </p:cNvPicPr>
          <p:nvPr/>
        </p:nvPicPr>
        <p:blipFill rotWithShape="1">
          <a:blip r:embed="rId3">
            <a:extLst>
              <a:ext uri="{28A0092B-C50C-407E-A947-70E740481C1C}">
                <a14:useLocalDpi xmlns:a14="http://schemas.microsoft.com/office/drawing/2010/main" val="0"/>
              </a:ext>
            </a:extLst>
          </a:blip>
          <a:srcRect l="25235" t="14400" r="35849" b="13074"/>
          <a:stretch/>
        </p:blipFill>
        <p:spPr bwMode="auto">
          <a:xfrm rot="5753938">
            <a:off x="2714568" y="1989690"/>
            <a:ext cx="421936" cy="786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lus 3"/>
          <p:cNvSpPr/>
          <p:nvPr/>
        </p:nvSpPr>
        <p:spPr>
          <a:xfrm rot="18786693">
            <a:off x="1737404" y="1152416"/>
            <a:ext cx="2376264" cy="2430014"/>
          </a:xfrm>
          <a:prstGeom prst="mathPlus">
            <a:avLst>
              <a:gd name="adj1" fmla="val 3301"/>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960730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2050"/>
                                        </p:tgtEl>
                                        <p:attrNameLst>
                                          <p:attrName>style.visibility</p:attrName>
                                        </p:attrNameLst>
                                      </p:cBhvr>
                                      <p:to>
                                        <p:strVal val="visible"/>
                                      </p:to>
                                    </p:set>
                                    <p:animEffect transition="in" filter="wipe(down)">
                                      <p:cBhvr>
                                        <p:cTn id="10" dur="500"/>
                                        <p:tgtEl>
                                          <p:spTgt spid="205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par>
                                <p:cTn id="16" presetID="14" presetClass="entr" presetSubtype="10" fill="hold" nodeType="withEffect">
                                  <p:stCondLst>
                                    <p:cond delay="0"/>
                                  </p:stCondLst>
                                  <p:childTnLst>
                                    <p:set>
                                      <p:cBhvr>
                                        <p:cTn id="17" dur="1" fill="hold">
                                          <p:stCondLst>
                                            <p:cond delay="0"/>
                                          </p:stCondLst>
                                        </p:cTn>
                                        <p:tgtEl>
                                          <p:spTgt spid="2055"/>
                                        </p:tgtEl>
                                        <p:attrNameLst>
                                          <p:attrName>style.visibility</p:attrName>
                                        </p:attrNameLst>
                                      </p:cBhvr>
                                      <p:to>
                                        <p:strVal val="visible"/>
                                      </p:to>
                                    </p:set>
                                    <p:animEffect transition="in" filter="randombar(horizontal)">
                                      <p:cBhvr>
                                        <p:cTn id="18" dur="500"/>
                                        <p:tgtEl>
                                          <p:spTgt spid="205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par>
                                <p:cTn id="24" presetID="54" presetClass="path" presetSubtype="0" accel="50000" decel="50000" fill="hold" nodeType="withEffect">
                                  <p:stCondLst>
                                    <p:cond delay="0"/>
                                  </p:stCondLst>
                                  <p:childTnLst>
                                    <p:animMotion origin="layout" path="M 2.77778E-7 -1.74838E-6 C 0.00399 -0.00809 0.01806 -0.01596 0.02292 -0.01596 C 0.05399 -0.01596 0.07604 0.00116 0.07604 0.12604 " pathEditMode="relative" rAng="0" ptsTypes="fff">
                                      <p:cBhvr>
                                        <p:cTn id="25" dur="2000" fill="hold"/>
                                        <p:tgtEl>
                                          <p:spTgt spid="2055"/>
                                        </p:tgtEl>
                                        <p:attrNameLst>
                                          <p:attrName>ppt_x</p:attrName>
                                          <p:attrName>ppt_y</p:attrName>
                                        </p:attrNameLst>
                                      </p:cBhvr>
                                      <p:rCtr x="3802" y="5504"/>
                                    </p:animMotion>
                                  </p:childTnLst>
                                </p:cTn>
                              </p:par>
                            </p:childTnLst>
                          </p:cTn>
                        </p:par>
                      </p:childTnLst>
                    </p:cTn>
                  </p:par>
                  <p:par>
                    <p:cTn id="26" fill="hold">
                      <p:stCondLst>
                        <p:cond delay="indefinite"/>
                      </p:stCondLst>
                      <p:childTnLst>
                        <p:par>
                          <p:cTn id="27" fill="hold">
                            <p:stCondLst>
                              <p:cond delay="0"/>
                            </p:stCondLst>
                            <p:childTnLst>
                              <p:par>
                                <p:cTn id="28" presetID="1" presetClass="exit" presetSubtype="0" fill="hold" nodeType="clickEffect">
                                  <p:stCondLst>
                                    <p:cond delay="0"/>
                                  </p:stCondLst>
                                  <p:childTnLst>
                                    <p:set>
                                      <p:cBhvr>
                                        <p:cTn id="29" dur="1" fill="hold">
                                          <p:stCondLst>
                                            <p:cond delay="0"/>
                                          </p:stCondLst>
                                        </p:cTn>
                                        <p:tgtEl>
                                          <p:spTgt spid="2055"/>
                                        </p:tgtEl>
                                        <p:attrNameLst>
                                          <p:attrName>style.visibility</p:attrName>
                                        </p:attrNameLst>
                                      </p:cBhvr>
                                      <p:to>
                                        <p:strVal val="hidden"/>
                                      </p:to>
                                    </p:set>
                                  </p:childTnLst>
                                </p:cTn>
                              </p:par>
                              <p:par>
                                <p:cTn id="30" presetID="10" presetClass="entr" presetSubtype="0" fill="hold" grpId="0" nodeType="with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par>
                                <p:cTn id="33" presetID="1" presetClass="entr" presetSubtype="0" fill="hold" nodeType="with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32" presetClass="emph" presetSubtype="0" fill="hold" nodeType="withEffect">
                                  <p:stCondLst>
                                    <p:cond delay="0"/>
                                  </p:stCondLst>
                                  <p:childTnLst>
                                    <p:animRot by="120000">
                                      <p:cBhvr>
                                        <p:cTn id="36" dur="200" fill="hold">
                                          <p:stCondLst>
                                            <p:cond delay="0"/>
                                          </p:stCondLst>
                                        </p:cTn>
                                        <p:tgtEl>
                                          <p:spTgt spid="8"/>
                                        </p:tgtEl>
                                        <p:attrNameLst>
                                          <p:attrName>r</p:attrName>
                                        </p:attrNameLst>
                                      </p:cBhvr>
                                    </p:animRot>
                                    <p:animRot by="-240000">
                                      <p:cBhvr>
                                        <p:cTn id="37" dur="400" fill="hold">
                                          <p:stCondLst>
                                            <p:cond delay="400"/>
                                          </p:stCondLst>
                                        </p:cTn>
                                        <p:tgtEl>
                                          <p:spTgt spid="8"/>
                                        </p:tgtEl>
                                        <p:attrNameLst>
                                          <p:attrName>r</p:attrName>
                                        </p:attrNameLst>
                                      </p:cBhvr>
                                    </p:animRot>
                                    <p:animRot by="240000">
                                      <p:cBhvr>
                                        <p:cTn id="38" dur="400" fill="hold">
                                          <p:stCondLst>
                                            <p:cond delay="800"/>
                                          </p:stCondLst>
                                        </p:cTn>
                                        <p:tgtEl>
                                          <p:spTgt spid="8"/>
                                        </p:tgtEl>
                                        <p:attrNameLst>
                                          <p:attrName>r</p:attrName>
                                        </p:attrNameLst>
                                      </p:cBhvr>
                                    </p:animRot>
                                    <p:animRot by="-240000">
                                      <p:cBhvr>
                                        <p:cTn id="39" dur="400" fill="hold">
                                          <p:stCondLst>
                                            <p:cond delay="1200"/>
                                          </p:stCondLst>
                                        </p:cTn>
                                        <p:tgtEl>
                                          <p:spTgt spid="8"/>
                                        </p:tgtEl>
                                        <p:attrNameLst>
                                          <p:attrName>r</p:attrName>
                                        </p:attrNameLst>
                                      </p:cBhvr>
                                    </p:animRot>
                                    <p:animRot by="120000">
                                      <p:cBhvr>
                                        <p:cTn id="40" dur="400" fill="hold">
                                          <p:stCondLst>
                                            <p:cond delay="1600"/>
                                          </p:stCondLst>
                                        </p:cTn>
                                        <p:tgtEl>
                                          <p:spTgt spid="8"/>
                                        </p:tgtEl>
                                        <p:attrNameLst>
                                          <p:attrName>r</p:attrName>
                                        </p:attrNameLst>
                                      </p:cBhvr>
                                    </p:animRot>
                                  </p:childTnLst>
                                </p:cTn>
                              </p:par>
                              <p:par>
                                <p:cTn id="41" presetID="6" presetClass="entr" presetSubtype="16" fill="hold" grpId="0" nodeType="with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circle(in)">
                                      <p:cBhvr>
                                        <p:cTn id="4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9" grpId="0"/>
      <p:bldP spid="10" grpId="0"/>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029834" y="4335487"/>
            <a:ext cx="1102006" cy="461665"/>
          </a:xfrm>
          <a:prstGeom prst="rect">
            <a:avLst/>
          </a:prstGeom>
          <a:noFill/>
        </p:spPr>
        <p:txBody>
          <a:bodyPr wrap="square" rtlCol="0">
            <a:spAutoFit/>
          </a:bodyPr>
          <a:lstStyle/>
          <a:p>
            <a:r>
              <a:rPr lang="fr-FR" sz="2400" dirty="0"/>
              <a:t>n=1, E</a:t>
            </a:r>
            <a:r>
              <a:rPr lang="fr-FR" sz="2400" baseline="-25000" dirty="0"/>
              <a:t>1</a:t>
            </a:r>
            <a:endParaRPr lang="fr-FR" sz="2400" dirty="0"/>
          </a:p>
        </p:txBody>
      </p:sp>
      <p:sp>
        <p:nvSpPr>
          <p:cNvPr id="3" name="Ellipse 2"/>
          <p:cNvSpPr/>
          <p:nvPr/>
        </p:nvSpPr>
        <p:spPr>
          <a:xfrm>
            <a:off x="2483768" y="2996952"/>
            <a:ext cx="180020" cy="1800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llipse 3"/>
          <p:cNvSpPr/>
          <p:nvPr/>
        </p:nvSpPr>
        <p:spPr>
          <a:xfrm>
            <a:off x="2339752" y="3789040"/>
            <a:ext cx="432048" cy="4320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llipse 4"/>
          <p:cNvSpPr/>
          <p:nvPr/>
        </p:nvSpPr>
        <p:spPr>
          <a:xfrm>
            <a:off x="1133182" y="2616379"/>
            <a:ext cx="2845188" cy="2777370"/>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600045" y="2089622"/>
            <a:ext cx="3911461" cy="3830883"/>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p:cNvSpPr txBox="1"/>
          <p:nvPr/>
        </p:nvSpPr>
        <p:spPr>
          <a:xfrm>
            <a:off x="2029834" y="4911551"/>
            <a:ext cx="1350150" cy="461665"/>
          </a:xfrm>
          <a:prstGeom prst="rect">
            <a:avLst/>
          </a:prstGeom>
          <a:noFill/>
        </p:spPr>
        <p:txBody>
          <a:bodyPr wrap="square" rtlCol="0">
            <a:spAutoFit/>
          </a:bodyPr>
          <a:lstStyle/>
          <a:p>
            <a:r>
              <a:rPr lang="fr-FR" sz="2400" dirty="0"/>
              <a:t>n=2, E</a:t>
            </a:r>
            <a:r>
              <a:rPr lang="fr-FR" sz="2400" baseline="-25000" dirty="0"/>
              <a:t>2</a:t>
            </a:r>
            <a:endParaRPr lang="fr-FR" sz="2400" dirty="0"/>
          </a:p>
        </p:txBody>
      </p:sp>
      <p:sp>
        <p:nvSpPr>
          <p:cNvPr id="8" name="ZoneTexte 7"/>
          <p:cNvSpPr txBox="1"/>
          <p:nvPr/>
        </p:nvSpPr>
        <p:spPr>
          <a:xfrm>
            <a:off x="2051720" y="5445224"/>
            <a:ext cx="1476259" cy="461665"/>
          </a:xfrm>
          <a:prstGeom prst="rect">
            <a:avLst/>
          </a:prstGeom>
          <a:noFill/>
        </p:spPr>
        <p:txBody>
          <a:bodyPr wrap="square" rtlCol="0">
            <a:spAutoFit/>
          </a:bodyPr>
          <a:lstStyle/>
          <a:p>
            <a:r>
              <a:rPr lang="fr-FR" sz="2400" dirty="0"/>
              <a:t>n=3, E</a:t>
            </a:r>
            <a:r>
              <a:rPr lang="fr-FR" sz="2400" baseline="-25000" dirty="0"/>
              <a:t>3</a:t>
            </a:r>
            <a:endParaRPr lang="fr-FR" sz="2400" dirty="0"/>
          </a:p>
        </p:txBody>
      </p:sp>
      <p:sp>
        <p:nvSpPr>
          <p:cNvPr id="9" name="Ellipse 8"/>
          <p:cNvSpPr/>
          <p:nvPr/>
        </p:nvSpPr>
        <p:spPr>
          <a:xfrm>
            <a:off x="1619672" y="3068960"/>
            <a:ext cx="1872208" cy="1801071"/>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p:cNvSpPr txBox="1"/>
          <p:nvPr/>
        </p:nvSpPr>
        <p:spPr>
          <a:xfrm>
            <a:off x="323528" y="116632"/>
            <a:ext cx="8208912" cy="1569660"/>
          </a:xfrm>
          <a:prstGeom prst="rect">
            <a:avLst/>
          </a:prstGeom>
          <a:noFill/>
        </p:spPr>
        <p:txBody>
          <a:bodyPr wrap="square" rtlCol="0">
            <a:spAutoFit/>
          </a:bodyPr>
          <a:lstStyle/>
          <a:p>
            <a:pPr algn="just"/>
            <a:r>
              <a:rPr lang="fr-FR" sz="2400" dirty="0"/>
              <a:t>Les couches (orbites) sont numérotées du centre vers l’extérieur. Chaque couche possède une énergie qui correspond globalement à l’énergie qui retient l’électron au noyau : on parle de niveaux d’énergie</a:t>
            </a:r>
          </a:p>
        </p:txBody>
      </p:sp>
      <p:sp>
        <p:nvSpPr>
          <p:cNvPr id="11" name="ZoneTexte 10"/>
          <p:cNvSpPr txBox="1"/>
          <p:nvPr/>
        </p:nvSpPr>
        <p:spPr>
          <a:xfrm>
            <a:off x="3379984" y="1499780"/>
            <a:ext cx="5760640" cy="461665"/>
          </a:xfrm>
          <a:prstGeom prst="rect">
            <a:avLst/>
          </a:prstGeom>
          <a:noFill/>
        </p:spPr>
        <p:txBody>
          <a:bodyPr wrap="square" rtlCol="0">
            <a:spAutoFit/>
          </a:bodyPr>
          <a:lstStyle/>
          <a:p>
            <a:r>
              <a:rPr lang="fr-FR" sz="2400" dirty="0"/>
              <a:t>Electron sur l’orbite n=1 , niveau d’énergie E</a:t>
            </a:r>
            <a:r>
              <a:rPr lang="fr-FR" sz="2400" baseline="-25000" dirty="0"/>
              <a:t>1</a:t>
            </a:r>
            <a:endParaRPr lang="fr-FR" sz="2400" dirty="0"/>
          </a:p>
        </p:txBody>
      </p:sp>
      <p:sp>
        <p:nvSpPr>
          <p:cNvPr id="12" name="ZoneTexte 11"/>
          <p:cNvSpPr txBox="1"/>
          <p:nvPr/>
        </p:nvSpPr>
        <p:spPr>
          <a:xfrm>
            <a:off x="3313705" y="1858789"/>
            <a:ext cx="5850650" cy="461665"/>
          </a:xfrm>
          <a:prstGeom prst="rect">
            <a:avLst/>
          </a:prstGeom>
          <a:noFill/>
        </p:spPr>
        <p:txBody>
          <a:bodyPr wrap="square" rtlCol="0">
            <a:spAutoFit/>
          </a:bodyPr>
          <a:lstStyle/>
          <a:p>
            <a:pPr algn="ctr"/>
            <a:r>
              <a:rPr lang="fr-FR" sz="2400" dirty="0"/>
              <a:t>Electron sur l’orbite n=2 , niveau d’énergie E</a:t>
            </a:r>
            <a:r>
              <a:rPr lang="fr-FR" sz="2400" baseline="-25000" dirty="0"/>
              <a:t>2</a:t>
            </a:r>
          </a:p>
        </p:txBody>
      </p:sp>
      <p:sp>
        <p:nvSpPr>
          <p:cNvPr id="13" name="ZoneTexte 12"/>
          <p:cNvSpPr txBox="1"/>
          <p:nvPr/>
        </p:nvSpPr>
        <p:spPr>
          <a:xfrm>
            <a:off x="4511506" y="2320454"/>
            <a:ext cx="4236958" cy="830997"/>
          </a:xfrm>
          <a:prstGeom prst="rect">
            <a:avLst/>
          </a:prstGeom>
          <a:noFill/>
        </p:spPr>
        <p:txBody>
          <a:bodyPr wrap="square" rtlCol="0">
            <a:spAutoFit/>
          </a:bodyPr>
          <a:lstStyle/>
          <a:p>
            <a:pPr algn="ctr"/>
            <a:r>
              <a:rPr lang="fr-FR" sz="2400" dirty="0"/>
              <a:t>Electron sur l’orbite n=3 , niveau d’énergie E</a:t>
            </a:r>
            <a:r>
              <a:rPr lang="fr-FR" sz="2400" baseline="-25000" dirty="0"/>
              <a:t>3</a:t>
            </a:r>
            <a:endParaRPr lang="fr-FR" sz="2400" dirty="0"/>
          </a:p>
        </p:txBody>
      </p:sp>
      <p:sp>
        <p:nvSpPr>
          <p:cNvPr id="15" name="ZoneTexte 14"/>
          <p:cNvSpPr txBox="1"/>
          <p:nvPr/>
        </p:nvSpPr>
        <p:spPr>
          <a:xfrm>
            <a:off x="4902983" y="3518558"/>
            <a:ext cx="3816424" cy="1938992"/>
          </a:xfrm>
          <a:prstGeom prst="rect">
            <a:avLst/>
          </a:prstGeom>
          <a:noFill/>
        </p:spPr>
        <p:txBody>
          <a:bodyPr wrap="square" rtlCol="0">
            <a:spAutoFit/>
          </a:bodyPr>
          <a:lstStyle/>
          <a:p>
            <a:pPr algn="just"/>
            <a:r>
              <a:rPr lang="fr-FR" sz="2400" dirty="0"/>
              <a:t>La différence d’énergie entre 2 couches sera noté </a:t>
            </a:r>
            <a:r>
              <a:rPr lang="el-GR" sz="2400" dirty="0"/>
              <a:t>Δ</a:t>
            </a:r>
            <a:r>
              <a:rPr lang="fr-FR" sz="2400" dirty="0"/>
              <a:t>E (par exemple </a:t>
            </a:r>
            <a:r>
              <a:rPr lang="el-GR" sz="2400" dirty="0"/>
              <a:t>Δ</a:t>
            </a:r>
            <a:r>
              <a:rPr lang="fr-FR" sz="2400" dirty="0"/>
              <a:t>E</a:t>
            </a:r>
            <a:r>
              <a:rPr lang="fr-FR" sz="2400" baseline="-25000" dirty="0"/>
              <a:t>1</a:t>
            </a:r>
            <a:r>
              <a:rPr lang="fr-FR" sz="2400" baseline="-25000" dirty="0">
                <a:sym typeface="Wingdings"/>
              </a:rPr>
              <a:t>2</a:t>
            </a:r>
            <a:r>
              <a:rPr lang="fr-FR" sz="2400" dirty="0">
                <a:sym typeface="Wingdings"/>
              </a:rPr>
              <a:t> pour la différence d’énergie entre la couche 1 et 2.</a:t>
            </a:r>
            <a:endParaRPr lang="fr-FR" sz="2400" dirty="0"/>
          </a:p>
        </p:txBody>
      </p:sp>
      <p:grpSp>
        <p:nvGrpSpPr>
          <p:cNvPr id="20" name="Groupe 19"/>
          <p:cNvGrpSpPr/>
          <p:nvPr/>
        </p:nvGrpSpPr>
        <p:grpSpPr>
          <a:xfrm>
            <a:off x="1549850" y="2751311"/>
            <a:ext cx="933918" cy="605682"/>
            <a:chOff x="1765874" y="3151611"/>
            <a:chExt cx="933918" cy="605682"/>
          </a:xfrm>
        </p:grpSpPr>
        <p:cxnSp>
          <p:nvCxnSpPr>
            <p:cNvPr id="17" name="Connecteur droit avec flèche 16"/>
            <p:cNvCxnSpPr>
              <a:stCxn id="5" idx="1"/>
            </p:cNvCxnSpPr>
            <p:nvPr/>
          </p:nvCxnSpPr>
          <p:spPr>
            <a:xfrm>
              <a:off x="1765874" y="3423415"/>
              <a:ext cx="313067" cy="333878"/>
            </a:xfrm>
            <a:prstGeom prst="straightConnector1">
              <a:avLst/>
            </a:prstGeom>
            <a:ln w="15875">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1791194" y="3151611"/>
              <a:ext cx="908598" cy="461665"/>
            </a:xfrm>
            <a:prstGeom prst="rect">
              <a:avLst/>
            </a:prstGeom>
            <a:noFill/>
          </p:spPr>
          <p:txBody>
            <a:bodyPr wrap="square" rtlCol="0">
              <a:spAutoFit/>
            </a:bodyPr>
            <a:lstStyle/>
            <a:p>
              <a:pPr algn="just"/>
              <a:r>
                <a:rPr lang="el-GR" sz="2400" dirty="0"/>
                <a:t>Δ</a:t>
              </a:r>
              <a:r>
                <a:rPr lang="fr-FR" sz="2400" dirty="0"/>
                <a:t>E</a:t>
              </a:r>
              <a:r>
                <a:rPr lang="fr-FR" sz="2400" baseline="-25000" dirty="0"/>
                <a:t>1</a:t>
              </a:r>
              <a:r>
                <a:rPr lang="fr-FR" sz="2400" baseline="-25000" dirty="0">
                  <a:sym typeface="Wingdings"/>
                </a:rPr>
                <a:t>2</a:t>
              </a:r>
              <a:endParaRPr lang="fr-FR" sz="2400" dirty="0"/>
            </a:p>
          </p:txBody>
        </p:sp>
      </p:grpSp>
    </p:spTree>
    <p:extLst>
      <p:ext uri="{BB962C8B-B14F-4D97-AF65-F5344CB8AC3E}">
        <p14:creationId xmlns:p14="http://schemas.microsoft.com/office/powerpoint/2010/main" val="2340714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3"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randombar(horizontal)">
                                      <p:cBhvr>
                                        <p:cTn id="15" dur="500"/>
                                        <p:tgtEl>
                                          <p:spTgt spid="4"/>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randombar(horizontal)">
                                      <p:cBhvr>
                                        <p:cTn id="18" dur="500"/>
                                        <p:tgtEl>
                                          <p:spTgt spid="9"/>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barn(inVertical)">
                                      <p:cBhvr>
                                        <p:cTn id="21" dur="500"/>
                                        <p:tgtEl>
                                          <p:spTgt spid="2"/>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barn(inVertical)">
                                      <p:cBhvr>
                                        <p:cTn id="24" dur="500"/>
                                        <p:tgtEl>
                                          <p:spTgt spid="11"/>
                                        </p:tgtEl>
                                      </p:cBhvr>
                                    </p:animEffect>
                                  </p:childTnLst>
                                </p:cTn>
                              </p:par>
                              <p:par>
                                <p:cTn id="25" presetID="1" presetClass="path" presetSubtype="0" repeatCount="indefinite" fill="hold" grpId="0" nodeType="withEffect">
                                  <p:stCondLst>
                                    <p:cond delay="0"/>
                                  </p:stCondLst>
                                  <p:endCondLst>
                                    <p:cond evt="onNext" delay="0">
                                      <p:tgtEl>
                                        <p:sldTgt/>
                                      </p:tgtEl>
                                    </p:cond>
                                  </p:endCondLst>
                                  <p:childTnLst>
                                    <p:animMotion origin="layout" path="M 2.77778E-7 2.22017E-7 C 0.05955 2.22017E-7 0.10833 0.05967 0.10833 0.1339 C 0.10833 0.20791 0.05955 0.2685 2.77778E-7 0.2685 C -0.05955 0.2685 -0.10764 0.20791 -0.10764 0.1339 C -0.10764 0.05967 -0.05955 2.22017E-7 2.77778E-7 2.22017E-7 Z " pathEditMode="relative" rAng="0" ptsTypes="fffff">
                                      <p:cBhvr>
                                        <p:cTn id="26" dur="2000" fill="hold"/>
                                        <p:tgtEl>
                                          <p:spTgt spid="3"/>
                                        </p:tgtEl>
                                        <p:attrNameLst>
                                          <p:attrName>ppt_x</p:attrName>
                                          <p:attrName>ppt_y</p:attrName>
                                        </p:attrNameLst>
                                      </p:cBhvr>
                                      <p:rCtr x="35" y="13414"/>
                                    </p:animMotion>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randombar(horizontal)">
                                      <p:cBhvr>
                                        <p:cTn id="31" dur="500"/>
                                        <p:tgtEl>
                                          <p:spTgt spid="5"/>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barn(inVertical)">
                                      <p:cBhvr>
                                        <p:cTn id="34" dur="500"/>
                                        <p:tgtEl>
                                          <p:spTgt spid="12"/>
                                        </p:tgtEl>
                                      </p:cBhvr>
                                    </p:animEffect>
                                  </p:childTnLst>
                                </p:cTn>
                              </p:par>
                              <p:par>
                                <p:cTn id="35" presetID="16" presetClass="entr" presetSubtype="21"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arn(inVertical)">
                                      <p:cBhvr>
                                        <p:cTn id="37" dur="500"/>
                                        <p:tgtEl>
                                          <p:spTgt spid="7"/>
                                        </p:tgtEl>
                                      </p:cBhvr>
                                    </p:animEffect>
                                  </p:childTnLst>
                                </p:cTn>
                              </p:par>
                              <p:par>
                                <p:cTn id="38" presetID="1" presetClass="path" presetSubtype="0" repeatCount="indefinite" fill="hold" grpId="1" nodeType="withEffect">
                                  <p:stCondLst>
                                    <p:cond delay="0"/>
                                  </p:stCondLst>
                                  <p:endCondLst>
                                    <p:cond evt="onNext" delay="0">
                                      <p:tgtEl>
                                        <p:sldTgt/>
                                      </p:tgtEl>
                                    </p:cond>
                                  </p:endCondLst>
                                  <p:childTnLst>
                                    <p:animMotion origin="layout" path="M -0.00573 -0.06547 C 0.07917 -0.06547 0.14844 0.02336 0.14844 0.13393 C 0.14844 0.24358 0.07917 0.33333 -0.00573 0.33333 C -0.09062 0.33333 -0.15937 0.24358 -0.15937 0.13393 C -0.15937 0.02336 -0.09062 -0.06547 -0.00573 -0.06547 Z " pathEditMode="relative" rAng="0" ptsTypes="fffff">
                                      <p:cBhvr>
                                        <p:cTn id="39" dur="2000" fill="hold"/>
                                        <p:tgtEl>
                                          <p:spTgt spid="3"/>
                                        </p:tgtEl>
                                        <p:attrNameLst>
                                          <p:attrName>ppt_x</p:attrName>
                                          <p:attrName>ppt_y</p:attrName>
                                        </p:attrNameLst>
                                      </p:cBhvr>
                                      <p:rCtr x="17" y="19940"/>
                                    </p:animMotion>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randombar(horizontal)">
                                      <p:cBhvr>
                                        <p:cTn id="44" dur="500"/>
                                        <p:tgtEl>
                                          <p:spTgt spid="6"/>
                                        </p:tgtEl>
                                      </p:cBhvr>
                                    </p:animEffect>
                                  </p:childTnLst>
                                </p:cTn>
                              </p:par>
                              <p:par>
                                <p:cTn id="45" presetID="16" presetClass="entr" presetSubtype="21" fill="hold" grpId="0" nodeType="with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arn(inVertical)">
                                      <p:cBhvr>
                                        <p:cTn id="47" dur="500"/>
                                        <p:tgtEl>
                                          <p:spTgt spid="13"/>
                                        </p:tgtEl>
                                      </p:cBhvr>
                                    </p:animEffect>
                                  </p:childTnLst>
                                </p:cTn>
                              </p:par>
                              <p:par>
                                <p:cTn id="48" presetID="16" presetClass="entr" presetSubtype="21" fill="hold" grpId="0" nodeType="with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barn(inVertical)">
                                      <p:cBhvr>
                                        <p:cTn id="50" dur="500"/>
                                        <p:tgtEl>
                                          <p:spTgt spid="8"/>
                                        </p:tgtEl>
                                      </p:cBhvr>
                                    </p:animEffect>
                                  </p:childTnLst>
                                </p:cTn>
                              </p:par>
                              <p:par>
                                <p:cTn id="51" presetID="1" presetClass="path" presetSubtype="0" repeatCount="indefinite" fill="hold" grpId="2" nodeType="withEffect">
                                  <p:stCondLst>
                                    <p:cond delay="0"/>
                                  </p:stCondLst>
                                  <p:childTnLst>
                                    <p:animMotion origin="layout" path="M 0.00035 -0.13622 C 0.11771 -0.13622 0.21337 -0.01434 0.21337 0.13622 C 0.21337 0.28654 0.11771 0.40911 0.00035 0.40911 C -0.11701 0.40911 -0.21198 0.28654 -0.21198 0.13622 C -0.21198 -0.01434 -0.11701 -0.13622 0.00035 -0.13622 Z " pathEditMode="relative" rAng="0" ptsTypes="fffff">
                                      <p:cBhvr>
                                        <p:cTn id="52" dur="2000" fill="hold"/>
                                        <p:tgtEl>
                                          <p:spTgt spid="3"/>
                                        </p:tgtEl>
                                        <p:attrNameLst>
                                          <p:attrName>ppt_x</p:attrName>
                                          <p:attrName>ppt_y</p:attrName>
                                        </p:attrNameLst>
                                      </p:cBhvr>
                                      <p:rCtr x="35" y="27266"/>
                                    </p:animMotion>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fade">
                                      <p:cBhvr>
                                        <p:cTn id="57" dur="500"/>
                                        <p:tgtEl>
                                          <p:spTgt spid="15"/>
                                        </p:tgtEl>
                                      </p:cBhvr>
                                    </p:animEffect>
                                  </p:childTnLst>
                                </p:cTn>
                              </p:par>
                            </p:childTnLst>
                          </p:cTn>
                        </p:par>
                        <p:par>
                          <p:cTn id="58" fill="hold">
                            <p:stCondLst>
                              <p:cond delay="500"/>
                            </p:stCondLst>
                            <p:childTnLst>
                              <p:par>
                                <p:cTn id="59" presetID="16" presetClass="entr" presetSubtype="21" fill="hold" nodeType="afterEffect">
                                  <p:stCondLst>
                                    <p:cond delay="0"/>
                                  </p:stCondLst>
                                  <p:childTnLst>
                                    <p:set>
                                      <p:cBhvr>
                                        <p:cTn id="60" dur="1" fill="hold">
                                          <p:stCondLst>
                                            <p:cond delay="0"/>
                                          </p:stCondLst>
                                        </p:cTn>
                                        <p:tgtEl>
                                          <p:spTgt spid="20"/>
                                        </p:tgtEl>
                                        <p:attrNameLst>
                                          <p:attrName>style.visibility</p:attrName>
                                        </p:attrNameLst>
                                      </p:cBhvr>
                                      <p:to>
                                        <p:strVal val="visible"/>
                                      </p:to>
                                    </p:set>
                                    <p:animEffect transition="in" filter="barn(inVertical)">
                                      <p:cBhvr>
                                        <p:cTn id="6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3" grpId="1" animBg="1"/>
      <p:bldP spid="3" grpId="2" animBg="1"/>
      <p:bldP spid="3" grpId="3" animBg="1"/>
      <p:bldP spid="4" grpId="0" animBg="1"/>
      <p:bldP spid="5" grpId="0" animBg="1"/>
      <p:bldP spid="6" grpId="0" animBg="1"/>
      <p:bldP spid="7" grpId="0"/>
      <p:bldP spid="8" grpId="0"/>
      <p:bldP spid="9" grpId="0" animBg="1"/>
      <p:bldP spid="10" grpId="0"/>
      <p:bldP spid="11" grpId="0"/>
      <p:bldP spid="12" grpId="0"/>
      <p:bldP spid="13"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DBEFE-A77E-9734-7A52-DB140D774D6F}"/>
            </a:ext>
          </a:extLst>
        </p:cNvPr>
        <p:cNvGrpSpPr/>
        <p:nvPr/>
      </p:nvGrpSpPr>
      <p:grpSpPr>
        <a:xfrm>
          <a:off x="0" y="0"/>
          <a:ext cx="0" cy="0"/>
          <a:chOff x="0" y="0"/>
          <a:chExt cx="0" cy="0"/>
        </a:xfrm>
      </p:grpSpPr>
      <p:sp>
        <p:nvSpPr>
          <p:cNvPr id="10" name="ZoneTexte 9">
            <a:extLst>
              <a:ext uri="{FF2B5EF4-FFF2-40B4-BE49-F238E27FC236}">
                <a16:creationId xmlns:a16="http://schemas.microsoft.com/office/drawing/2014/main" id="{2CAB1589-BC31-2BA4-33B5-05D97C89E8CC}"/>
              </a:ext>
            </a:extLst>
          </p:cNvPr>
          <p:cNvSpPr txBox="1"/>
          <p:nvPr/>
        </p:nvSpPr>
        <p:spPr>
          <a:xfrm>
            <a:off x="323528" y="116632"/>
            <a:ext cx="8208912" cy="830997"/>
          </a:xfrm>
          <a:prstGeom prst="rect">
            <a:avLst/>
          </a:prstGeom>
          <a:noFill/>
        </p:spPr>
        <p:txBody>
          <a:bodyPr wrap="square" rtlCol="0">
            <a:spAutoFit/>
          </a:bodyPr>
          <a:lstStyle/>
          <a:p>
            <a:pPr algn="just"/>
            <a:r>
              <a:rPr lang="fr-FR" sz="2400" dirty="0"/>
              <a:t>Plutôt que de dessiner un atome, on présente souvent les niveaux d’énergie sous forme d’un diagramme.</a:t>
            </a:r>
          </a:p>
        </p:txBody>
      </p:sp>
      <p:pic>
        <p:nvPicPr>
          <p:cNvPr id="1026" name="Picture 2" descr="exercice diagramme des niveaux d'energie de l'hydrogène, exercice de  Physique - 260569">
            <a:extLst>
              <a:ext uri="{FF2B5EF4-FFF2-40B4-BE49-F238E27FC236}">
                <a16:creationId xmlns:a16="http://schemas.microsoft.com/office/drawing/2014/main" id="{EA6F2589-2944-1EC7-9243-57965DD06BC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58463"/>
          <a:stretch/>
        </p:blipFill>
        <p:spPr bwMode="auto">
          <a:xfrm>
            <a:off x="755576" y="1556792"/>
            <a:ext cx="3240360" cy="4381500"/>
          </a:xfrm>
          <a:prstGeom prst="rect">
            <a:avLst/>
          </a:prstGeom>
          <a:noFill/>
          <a:extLst>
            <a:ext uri="{909E8E84-426E-40DD-AFC4-6F175D3DCCD1}">
              <a14:hiddenFill xmlns:a14="http://schemas.microsoft.com/office/drawing/2010/main">
                <a:solidFill>
                  <a:srgbClr val="FFFFFF"/>
                </a:solidFill>
              </a14:hiddenFill>
            </a:ext>
          </a:extLst>
        </p:spPr>
      </p:pic>
      <p:sp>
        <p:nvSpPr>
          <p:cNvPr id="14" name="ZoneTexte 13">
            <a:extLst>
              <a:ext uri="{FF2B5EF4-FFF2-40B4-BE49-F238E27FC236}">
                <a16:creationId xmlns:a16="http://schemas.microsoft.com/office/drawing/2014/main" id="{19F7C202-EBC8-1727-C11B-5D14D201ECB5}"/>
              </a:ext>
            </a:extLst>
          </p:cNvPr>
          <p:cNvSpPr txBox="1"/>
          <p:nvPr/>
        </p:nvSpPr>
        <p:spPr>
          <a:xfrm>
            <a:off x="4572000" y="2564904"/>
            <a:ext cx="3816424" cy="1938992"/>
          </a:xfrm>
          <a:prstGeom prst="rect">
            <a:avLst/>
          </a:prstGeom>
          <a:noFill/>
        </p:spPr>
        <p:txBody>
          <a:bodyPr wrap="square" rtlCol="0">
            <a:spAutoFit/>
          </a:bodyPr>
          <a:lstStyle/>
          <a:p>
            <a:pPr algn="just"/>
            <a:r>
              <a:rPr lang="fr-FR" sz="2400" dirty="0"/>
              <a:t>Les énergies étant très petites, on les exprime en électronvolts (eV) et non en Joules :</a:t>
            </a:r>
          </a:p>
          <a:p>
            <a:pPr algn="ctr"/>
            <a:r>
              <a:rPr lang="fr-FR" sz="2400" dirty="0"/>
              <a:t>1 eV = 1,6.10</a:t>
            </a:r>
            <a:r>
              <a:rPr lang="fr-FR" sz="2400" baseline="30000" dirty="0">
                <a:latin typeface="Calibri" panose="020F0502020204030204" pitchFamily="34" charset="0"/>
                <a:cs typeface="Calibri" panose="020F0502020204030204" pitchFamily="34" charset="0"/>
              </a:rPr>
              <a:t>‒19</a:t>
            </a:r>
            <a:r>
              <a:rPr lang="fr-FR" sz="2400" dirty="0">
                <a:latin typeface="Calibri" panose="020F0502020204030204" pitchFamily="34" charset="0"/>
                <a:cs typeface="Calibri" panose="020F0502020204030204" pitchFamily="34" charset="0"/>
              </a:rPr>
              <a:t> J</a:t>
            </a:r>
            <a:endParaRPr lang="fr-FR" sz="2400" dirty="0"/>
          </a:p>
        </p:txBody>
      </p:sp>
    </p:spTree>
    <p:extLst>
      <p:ext uri="{BB962C8B-B14F-4D97-AF65-F5344CB8AC3E}">
        <p14:creationId xmlns:p14="http://schemas.microsoft.com/office/powerpoint/2010/main" val="1610119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randombar(horizontal)">
                                      <p:cBhvr>
                                        <p:cTn id="12" dur="5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t="22233" r="8415" b="21071"/>
          <a:stretch/>
        </p:blipFill>
        <p:spPr bwMode="auto">
          <a:xfrm>
            <a:off x="1331640" y="3247631"/>
            <a:ext cx="1150057" cy="341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Ellipse 7"/>
          <p:cNvSpPr/>
          <p:nvPr/>
        </p:nvSpPr>
        <p:spPr>
          <a:xfrm>
            <a:off x="2483768" y="3328218"/>
            <a:ext cx="180020" cy="1800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p:cNvSpPr/>
          <p:nvPr/>
        </p:nvSpPr>
        <p:spPr>
          <a:xfrm>
            <a:off x="2339752" y="4120306"/>
            <a:ext cx="432048" cy="4320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llipse 9"/>
          <p:cNvSpPr/>
          <p:nvPr/>
        </p:nvSpPr>
        <p:spPr>
          <a:xfrm>
            <a:off x="1133182" y="2947645"/>
            <a:ext cx="2845188" cy="2777370"/>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600045" y="2420888"/>
            <a:ext cx="3911461" cy="3830883"/>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Ellipse 13"/>
          <p:cNvSpPr/>
          <p:nvPr/>
        </p:nvSpPr>
        <p:spPr>
          <a:xfrm>
            <a:off x="1619672" y="3400226"/>
            <a:ext cx="1872208" cy="1801071"/>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ZoneTexte 14"/>
          <p:cNvSpPr txBox="1"/>
          <p:nvPr/>
        </p:nvSpPr>
        <p:spPr>
          <a:xfrm>
            <a:off x="323528" y="310470"/>
            <a:ext cx="8208912" cy="1200329"/>
          </a:xfrm>
          <a:prstGeom prst="rect">
            <a:avLst/>
          </a:prstGeom>
          <a:noFill/>
        </p:spPr>
        <p:txBody>
          <a:bodyPr wrap="square" rtlCol="0">
            <a:spAutoFit/>
          </a:bodyPr>
          <a:lstStyle/>
          <a:p>
            <a:pPr algn="just"/>
            <a:r>
              <a:rPr lang="fr-FR" sz="2400" dirty="0"/>
              <a:t>La plupart du temps, l’électron se trouve sur la couche la moins énergétique : c’est là qu’il est le plus stable. On l’appelle l’état fondamental.</a:t>
            </a:r>
          </a:p>
        </p:txBody>
      </p:sp>
      <p:sp>
        <p:nvSpPr>
          <p:cNvPr id="4" name="ZoneTexte 3"/>
          <p:cNvSpPr txBox="1"/>
          <p:nvPr/>
        </p:nvSpPr>
        <p:spPr>
          <a:xfrm>
            <a:off x="4860032" y="1700808"/>
            <a:ext cx="3672408" cy="1938992"/>
          </a:xfrm>
          <a:prstGeom prst="rect">
            <a:avLst/>
          </a:prstGeom>
          <a:noFill/>
        </p:spPr>
        <p:txBody>
          <a:bodyPr wrap="square" rtlCol="0">
            <a:spAutoFit/>
          </a:bodyPr>
          <a:lstStyle/>
          <a:p>
            <a:r>
              <a:rPr lang="fr-FR" sz="2400" dirty="0"/>
              <a:t>Mais observons ce qui se passe si on envoie sur cette atome un photon possédant exactement l’énergie </a:t>
            </a:r>
            <a:r>
              <a:rPr lang="el-GR" sz="2400" dirty="0"/>
              <a:t>Δ</a:t>
            </a:r>
            <a:r>
              <a:rPr lang="fr-FR" sz="2400" dirty="0"/>
              <a:t>E</a:t>
            </a:r>
            <a:r>
              <a:rPr lang="fr-FR" sz="2400" baseline="-25000" dirty="0"/>
              <a:t>1</a:t>
            </a:r>
            <a:r>
              <a:rPr lang="fr-FR" sz="2400" baseline="-25000" dirty="0">
                <a:sym typeface="Wingdings"/>
              </a:rPr>
              <a:t>2</a:t>
            </a:r>
            <a:r>
              <a:rPr lang="fr-FR" sz="2400" dirty="0"/>
              <a:t> </a:t>
            </a:r>
          </a:p>
        </p:txBody>
      </p:sp>
      <p:sp>
        <p:nvSpPr>
          <p:cNvPr id="21" name="ZoneTexte 20"/>
          <p:cNvSpPr txBox="1"/>
          <p:nvPr/>
        </p:nvSpPr>
        <p:spPr>
          <a:xfrm>
            <a:off x="4871464" y="3933056"/>
            <a:ext cx="3672408" cy="1938992"/>
          </a:xfrm>
          <a:prstGeom prst="rect">
            <a:avLst/>
          </a:prstGeom>
          <a:noFill/>
        </p:spPr>
        <p:txBody>
          <a:bodyPr wrap="square" rtlCol="0">
            <a:spAutoFit/>
          </a:bodyPr>
          <a:lstStyle/>
          <a:p>
            <a:r>
              <a:rPr lang="fr-FR" sz="2400" dirty="0"/>
              <a:t>L’électron absorbe le photon pour passer sur la couche supérieure : on appelle ce phénomène l’absorption.</a:t>
            </a:r>
          </a:p>
        </p:txBody>
      </p:sp>
      <p:sp>
        <p:nvSpPr>
          <p:cNvPr id="2" name="Bulle ronde 1"/>
          <p:cNvSpPr/>
          <p:nvPr/>
        </p:nvSpPr>
        <p:spPr>
          <a:xfrm>
            <a:off x="2771800" y="2780928"/>
            <a:ext cx="1440160" cy="455380"/>
          </a:xfrm>
          <a:prstGeom prst="wedgeEllipseCallout">
            <a:avLst>
              <a:gd name="adj1" fmla="val -56934"/>
              <a:gd name="adj2" fmla="val 62500"/>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Absorbé !!!</a:t>
            </a:r>
          </a:p>
        </p:txBody>
      </p:sp>
    </p:spTree>
    <p:extLst>
      <p:ext uri="{BB962C8B-B14F-4D97-AF65-F5344CB8AC3E}">
        <p14:creationId xmlns:p14="http://schemas.microsoft.com/office/powerpoint/2010/main" val="1530956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2"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randombar(horizontal)">
                                      <p:cBhvr>
                                        <p:cTn id="12" dur="500"/>
                                        <p:tgtEl>
                                          <p:spTgt spid="8"/>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randombar(horizontal)">
                                      <p:cBhvr>
                                        <p:cTn id="15" dur="500"/>
                                        <p:tgtEl>
                                          <p:spTgt spid="9"/>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randombar(horizontal)">
                                      <p:cBhvr>
                                        <p:cTn id="18" dur="500"/>
                                        <p:tgtEl>
                                          <p:spTgt spid="10"/>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randombar(horizontal)">
                                      <p:cBhvr>
                                        <p:cTn id="21" dur="500"/>
                                        <p:tgtEl>
                                          <p:spTgt spid="11"/>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randombar(horizontal)">
                                      <p:cBhvr>
                                        <p:cTn id="24" dur="5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fade">
                                      <p:cBhvr>
                                        <p:cTn id="29" dur="50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path" presetSubtype="0" repeatCount="2000" fill="hold" grpId="0" nodeType="clickEffect">
                                  <p:stCondLst>
                                    <p:cond delay="0"/>
                                  </p:stCondLst>
                                  <p:childTnLst>
                                    <p:animMotion origin="layout" path="M -3.61111E-6 1.40611E-6 C 0.05643 1.40611E-6 0.10261 0.05897 0.10261 0.13205 C 0.10261 0.20467 0.05643 0.26387 -3.61111E-6 0.26387 C -0.05642 0.26387 -0.10225 0.20467 -0.10225 0.13205 C -0.10225 0.05897 -0.05642 1.40611E-6 -3.61111E-6 1.40611E-6 Z " pathEditMode="relative" rAng="0" ptsTypes="fffff">
                                      <p:cBhvr>
                                        <p:cTn id="33" dur="2000" fill="hold"/>
                                        <p:tgtEl>
                                          <p:spTgt spid="8"/>
                                        </p:tgtEl>
                                        <p:attrNameLst>
                                          <p:attrName>ppt_x</p:attrName>
                                          <p:attrName>ppt_y</p:attrName>
                                        </p:attrNameLst>
                                      </p:cBhvr>
                                      <p:rCtr x="17" y="13182"/>
                                    </p:animMotion>
                                  </p:childTnLst>
                                </p:cTn>
                              </p:par>
                              <p:par>
                                <p:cTn id="34" presetID="22" presetClass="entr" presetSubtype="8" fill="hold" nodeType="withEffect">
                                  <p:stCondLst>
                                    <p:cond delay="1750"/>
                                  </p:stCondLst>
                                  <p:childTnLst>
                                    <p:set>
                                      <p:cBhvr>
                                        <p:cTn id="35" dur="1" fill="hold">
                                          <p:stCondLst>
                                            <p:cond delay="0"/>
                                          </p:stCondLst>
                                        </p:cTn>
                                        <p:tgtEl>
                                          <p:spTgt spid="1028"/>
                                        </p:tgtEl>
                                        <p:attrNameLst>
                                          <p:attrName>style.visibility</p:attrName>
                                        </p:attrNameLst>
                                      </p:cBhvr>
                                      <p:to>
                                        <p:strVal val="visible"/>
                                      </p:to>
                                    </p:set>
                                    <p:animEffect transition="in" filter="wipe(left)">
                                      <p:cBhvr>
                                        <p:cTn id="36" dur="2000"/>
                                        <p:tgtEl>
                                          <p:spTgt spid="1028"/>
                                        </p:tgtEl>
                                      </p:cBhvr>
                                    </p:animEffect>
                                  </p:childTnLst>
                                </p:cTn>
                              </p:par>
                              <p:par>
                                <p:cTn id="37" presetID="53" presetClass="entr" presetSubtype="16" fill="hold" grpId="0" nodeType="withEffect">
                                  <p:stCondLst>
                                    <p:cond delay="3750"/>
                                  </p:stCondLst>
                                  <p:childTnLst>
                                    <p:set>
                                      <p:cBhvr>
                                        <p:cTn id="38" dur="1" fill="hold">
                                          <p:stCondLst>
                                            <p:cond delay="0"/>
                                          </p:stCondLst>
                                        </p:cTn>
                                        <p:tgtEl>
                                          <p:spTgt spid="2"/>
                                        </p:tgtEl>
                                        <p:attrNameLst>
                                          <p:attrName>style.visibility</p:attrName>
                                        </p:attrNameLst>
                                      </p:cBhvr>
                                      <p:to>
                                        <p:strVal val="visible"/>
                                      </p:to>
                                    </p:set>
                                    <p:anim calcmode="lin" valueType="num">
                                      <p:cBhvr>
                                        <p:cTn id="39" dur="500" fill="hold"/>
                                        <p:tgtEl>
                                          <p:spTgt spid="2"/>
                                        </p:tgtEl>
                                        <p:attrNameLst>
                                          <p:attrName>ppt_w</p:attrName>
                                        </p:attrNameLst>
                                      </p:cBhvr>
                                      <p:tavLst>
                                        <p:tav tm="0">
                                          <p:val>
                                            <p:fltVal val="0"/>
                                          </p:val>
                                        </p:tav>
                                        <p:tav tm="100000">
                                          <p:val>
                                            <p:strVal val="#ppt_w"/>
                                          </p:val>
                                        </p:tav>
                                      </p:tavLst>
                                    </p:anim>
                                    <p:anim calcmode="lin" valueType="num">
                                      <p:cBhvr>
                                        <p:cTn id="40" dur="500" fill="hold"/>
                                        <p:tgtEl>
                                          <p:spTgt spid="2"/>
                                        </p:tgtEl>
                                        <p:attrNameLst>
                                          <p:attrName>ppt_h</p:attrName>
                                        </p:attrNameLst>
                                      </p:cBhvr>
                                      <p:tavLst>
                                        <p:tav tm="0">
                                          <p:val>
                                            <p:fltVal val="0"/>
                                          </p:val>
                                        </p:tav>
                                        <p:tav tm="100000">
                                          <p:val>
                                            <p:strVal val="#ppt_h"/>
                                          </p:val>
                                        </p:tav>
                                      </p:tavLst>
                                    </p:anim>
                                    <p:animEffect transition="in" filter="fade">
                                      <p:cBhvr>
                                        <p:cTn id="41" dur="500"/>
                                        <p:tgtEl>
                                          <p:spTgt spid="2"/>
                                        </p:tgtEl>
                                      </p:cBhvr>
                                    </p:animEffect>
                                  </p:childTnLst>
                                </p:cTn>
                              </p:par>
                              <p:par>
                                <p:cTn id="42" presetID="10" presetClass="exit" presetSubtype="0" fill="hold" grpId="1" nodeType="withEffect">
                                  <p:stCondLst>
                                    <p:cond delay="4500"/>
                                  </p:stCondLst>
                                  <p:childTnLst>
                                    <p:animEffect transition="out" filter="fade">
                                      <p:cBhvr>
                                        <p:cTn id="43" dur="500"/>
                                        <p:tgtEl>
                                          <p:spTgt spid="2"/>
                                        </p:tgtEl>
                                      </p:cBhvr>
                                    </p:animEffect>
                                    <p:set>
                                      <p:cBhvr>
                                        <p:cTn id="44" dur="1" fill="hold">
                                          <p:stCondLst>
                                            <p:cond delay="499"/>
                                          </p:stCondLst>
                                        </p:cTn>
                                        <p:tgtEl>
                                          <p:spTgt spid="2"/>
                                        </p:tgtEl>
                                        <p:attrNameLst>
                                          <p:attrName>style.visibility</p:attrName>
                                        </p:attrNameLst>
                                      </p:cBhvr>
                                      <p:to>
                                        <p:strVal val="hidden"/>
                                      </p:to>
                                    </p:set>
                                  </p:childTnLst>
                                </p:cTn>
                              </p:par>
                              <p:par>
                                <p:cTn id="45" presetID="1" presetClass="path" presetSubtype="0" repeatCount="indefinite" fill="hold" grpId="1" nodeType="withEffect">
                                  <p:stCondLst>
                                    <p:cond delay="4000"/>
                                  </p:stCondLst>
                                  <p:childTnLst>
                                    <p:animMotion origin="layout" path="M -0.00382 -0.07193 C 0.08195 -0.07193 0.15209 0.01943 0.15209 0.13251 C 0.15209 0.24514 0.08195 0.33719 -0.00382 0.33719 C -0.08958 0.33719 -0.15937 0.24514 -0.15937 0.13251 C -0.15937 0.01943 -0.08958 -0.07193 -0.00382 -0.07193 Z " pathEditMode="relative" rAng="0" ptsTypes="fffff">
                                      <p:cBhvr>
                                        <p:cTn id="46" dur="2000" fill="hold"/>
                                        <p:tgtEl>
                                          <p:spTgt spid="8"/>
                                        </p:tgtEl>
                                        <p:attrNameLst>
                                          <p:attrName>ppt_x</p:attrName>
                                          <p:attrName>ppt_y</p:attrName>
                                        </p:attrNameLst>
                                      </p:cBhvr>
                                      <p:rCtr x="17" y="20444"/>
                                    </p:animMotion>
                                  </p:childTnLst>
                                </p:cTn>
                              </p:par>
                              <p:par>
                                <p:cTn id="47" presetID="22" presetClass="exit" presetSubtype="8" fill="hold" nodeType="withEffect">
                                  <p:stCondLst>
                                    <p:cond delay="4000"/>
                                  </p:stCondLst>
                                  <p:childTnLst>
                                    <p:animEffect transition="out" filter="wipe(left)">
                                      <p:cBhvr>
                                        <p:cTn id="48" dur="1000"/>
                                        <p:tgtEl>
                                          <p:spTgt spid="1028"/>
                                        </p:tgtEl>
                                      </p:cBhvr>
                                    </p:animEffect>
                                    <p:set>
                                      <p:cBhvr>
                                        <p:cTn id="49" dur="1" fill="hold">
                                          <p:stCondLst>
                                            <p:cond delay="999"/>
                                          </p:stCondLst>
                                        </p:cTn>
                                        <p:tgtEl>
                                          <p:spTgt spid="1028"/>
                                        </p:tgtEl>
                                        <p:attrNameLst>
                                          <p:attrName>style.visibility</p:attrName>
                                        </p:attrNameLst>
                                      </p:cBhvr>
                                      <p:to>
                                        <p:strVal val="hidden"/>
                                      </p:to>
                                    </p:set>
                                  </p:childTnLst>
                                </p:cTn>
                              </p:par>
                            </p:childTnLst>
                          </p:cTn>
                        </p:par>
                        <p:par>
                          <p:cTn id="50" fill="hold">
                            <p:stCondLst>
                              <p:cond delay="6000"/>
                            </p:stCondLst>
                            <p:childTnLst>
                              <p:par>
                                <p:cTn id="51" presetID="10" presetClass="entr" presetSubtype="0" fill="hold" grpId="0" nodeType="afterEffect">
                                  <p:stCondLst>
                                    <p:cond delay="0"/>
                                  </p:stCondLst>
                                  <p:childTnLst>
                                    <p:set>
                                      <p:cBhvr>
                                        <p:cTn id="52" dur="1" fill="hold">
                                          <p:stCondLst>
                                            <p:cond delay="0"/>
                                          </p:stCondLst>
                                        </p:cTn>
                                        <p:tgtEl>
                                          <p:spTgt spid="21"/>
                                        </p:tgtEl>
                                        <p:attrNameLst>
                                          <p:attrName>style.visibility</p:attrName>
                                        </p:attrNameLst>
                                      </p:cBhvr>
                                      <p:to>
                                        <p:strVal val="visible"/>
                                      </p:to>
                                    </p:set>
                                    <p:animEffect transition="in" filter="fade">
                                      <p:cBhvr>
                                        <p:cTn id="5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8" grpId="2" animBg="1"/>
      <p:bldP spid="9" grpId="0" animBg="1"/>
      <p:bldP spid="10" grpId="0" animBg="1"/>
      <p:bldP spid="11" grpId="0" animBg="1"/>
      <p:bldP spid="14" grpId="0" animBg="1"/>
      <p:bldP spid="15" grpId="0"/>
      <p:bldP spid="4" grpId="0"/>
      <p:bldP spid="21" grpId="0"/>
      <p:bldP spid="2" grpId="0" animBg="1"/>
      <p:bldP spid="2"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e 8"/>
          <p:cNvGrpSpPr/>
          <p:nvPr/>
        </p:nvGrpSpPr>
        <p:grpSpPr>
          <a:xfrm>
            <a:off x="1928351" y="2875259"/>
            <a:ext cx="1050616" cy="365857"/>
            <a:chOff x="971600" y="2805298"/>
            <a:chExt cx="1101909" cy="351078"/>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2813476"/>
              <a:ext cx="741869"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33808"/>
            <a:stretch/>
          </p:blipFill>
          <p:spPr bwMode="auto">
            <a:xfrm>
              <a:off x="971600" y="2805298"/>
              <a:ext cx="491056"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2" name="ZoneTexte 1"/>
          <p:cNvSpPr txBox="1"/>
          <p:nvPr/>
        </p:nvSpPr>
        <p:spPr>
          <a:xfrm>
            <a:off x="323528" y="260648"/>
            <a:ext cx="8208912" cy="1200329"/>
          </a:xfrm>
          <a:prstGeom prst="rect">
            <a:avLst/>
          </a:prstGeom>
          <a:noFill/>
        </p:spPr>
        <p:txBody>
          <a:bodyPr wrap="square" rtlCol="0">
            <a:spAutoFit/>
          </a:bodyPr>
          <a:lstStyle/>
          <a:p>
            <a:pPr algn="just"/>
            <a:r>
              <a:rPr lang="fr-FR" sz="2400" dirty="0"/>
              <a:t>De la même façon, l’électron pourra passer du niveau 1 au niveau 3 si on lui envoie un photon possédant la différence d’énergie entre ces deux niveaux : </a:t>
            </a:r>
            <a:r>
              <a:rPr lang="el-GR" sz="2400" dirty="0"/>
              <a:t>Δ</a:t>
            </a:r>
            <a:r>
              <a:rPr lang="fr-FR" sz="2400" baseline="-25000" dirty="0"/>
              <a:t>1</a:t>
            </a:r>
            <a:r>
              <a:rPr lang="fr-FR" sz="2400" baseline="-25000" dirty="0">
                <a:sym typeface="Wingdings"/>
              </a:rPr>
              <a:t>3</a:t>
            </a:r>
            <a:r>
              <a:rPr lang="fr-FR" sz="2400" dirty="0">
                <a:sym typeface="Wingdings"/>
              </a:rPr>
              <a:t> .</a:t>
            </a:r>
            <a:endParaRPr lang="fr-FR" sz="2400" dirty="0"/>
          </a:p>
        </p:txBody>
      </p:sp>
      <p:sp>
        <p:nvSpPr>
          <p:cNvPr id="4" name="Ellipse 3"/>
          <p:cNvSpPr/>
          <p:nvPr/>
        </p:nvSpPr>
        <p:spPr>
          <a:xfrm>
            <a:off x="3016904" y="2968178"/>
            <a:ext cx="180020" cy="1800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llipse 4"/>
          <p:cNvSpPr/>
          <p:nvPr/>
        </p:nvSpPr>
        <p:spPr>
          <a:xfrm>
            <a:off x="2872888" y="3760266"/>
            <a:ext cx="432048" cy="4320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llipse 5"/>
          <p:cNvSpPr/>
          <p:nvPr/>
        </p:nvSpPr>
        <p:spPr>
          <a:xfrm>
            <a:off x="1666318" y="2587605"/>
            <a:ext cx="2845188" cy="2777370"/>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llipse 6"/>
          <p:cNvSpPr/>
          <p:nvPr/>
        </p:nvSpPr>
        <p:spPr>
          <a:xfrm>
            <a:off x="1133181" y="2060848"/>
            <a:ext cx="3911461" cy="3830883"/>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2152808" y="3040186"/>
            <a:ext cx="1872208" cy="1801071"/>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5389424" y="2492612"/>
            <a:ext cx="3312368" cy="2308324"/>
          </a:xfrm>
          <a:prstGeom prst="rect">
            <a:avLst/>
          </a:prstGeom>
          <a:noFill/>
        </p:spPr>
        <p:txBody>
          <a:bodyPr wrap="square" rtlCol="0">
            <a:spAutoFit/>
          </a:bodyPr>
          <a:lstStyle/>
          <a:p>
            <a:r>
              <a:rPr lang="fr-FR" sz="2400" dirty="0"/>
              <a:t>A chaque fois que l’électron absorbe un photon pour passer sur un niveau plus élevé, on dit qu’il est dans un état excité</a:t>
            </a:r>
          </a:p>
        </p:txBody>
      </p:sp>
    </p:spTree>
    <p:extLst>
      <p:ext uri="{BB962C8B-B14F-4D97-AF65-F5344CB8AC3E}">
        <p14:creationId xmlns:p14="http://schemas.microsoft.com/office/powerpoint/2010/main" val="2516440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2"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randombar(horizontal)">
                                      <p:cBhvr>
                                        <p:cTn id="15" dur="500"/>
                                        <p:tgtEl>
                                          <p:spTgt spid="5"/>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randombar(horizontal)">
                                      <p:cBhvr>
                                        <p:cTn id="18" dur="500"/>
                                        <p:tgtEl>
                                          <p:spTgt spid="6"/>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randombar(horizontal)">
                                      <p:cBhvr>
                                        <p:cTn id="21" dur="500"/>
                                        <p:tgtEl>
                                          <p:spTgt spid="7"/>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randombar(horizontal)">
                                      <p:cBhvr>
                                        <p:cTn id="24" dur="500"/>
                                        <p:tgtEl>
                                          <p:spTgt spid="8"/>
                                        </p:tgtEl>
                                      </p:cBhvr>
                                    </p:animEffect>
                                  </p:childTnLst>
                                </p:cTn>
                              </p:par>
                              <p:par>
                                <p:cTn id="25" presetID="1" presetClass="path" presetSubtype="0" repeatCount="2000" fill="hold" grpId="0" nodeType="withEffect">
                                  <p:stCondLst>
                                    <p:cond delay="0"/>
                                  </p:stCondLst>
                                  <p:childTnLst>
                                    <p:animMotion origin="layout" path="M -3.61111E-6 1.40611E-6 C 0.05643 1.40611E-6 0.10261 0.05897 0.10261 0.13205 C 0.10261 0.20467 0.05643 0.26387 -3.61111E-6 0.26387 C -0.05642 0.26387 -0.10225 0.20467 -0.10225 0.13205 C -0.10225 0.05897 -0.05642 1.40611E-6 -3.61111E-6 1.40611E-6 Z " pathEditMode="relative" rAng="0" ptsTypes="fffff">
                                      <p:cBhvr>
                                        <p:cTn id="26" dur="2000" fill="hold"/>
                                        <p:tgtEl>
                                          <p:spTgt spid="4"/>
                                        </p:tgtEl>
                                        <p:attrNameLst>
                                          <p:attrName>ppt_x</p:attrName>
                                          <p:attrName>ppt_y</p:attrName>
                                        </p:attrNameLst>
                                      </p:cBhvr>
                                      <p:rCtr x="17" y="13182"/>
                                    </p:animMotion>
                                  </p:childTnLst>
                                </p:cTn>
                              </p:par>
                              <p:par>
                                <p:cTn id="27" presetID="22" presetClass="entr" presetSubtype="8" fill="hold" nodeType="withEffect">
                                  <p:stCondLst>
                                    <p:cond delay="1850"/>
                                  </p:stCondLst>
                                  <p:childTnLst>
                                    <p:set>
                                      <p:cBhvr>
                                        <p:cTn id="28" dur="1" fill="hold">
                                          <p:stCondLst>
                                            <p:cond delay="0"/>
                                          </p:stCondLst>
                                        </p:cTn>
                                        <p:tgtEl>
                                          <p:spTgt spid="9"/>
                                        </p:tgtEl>
                                        <p:attrNameLst>
                                          <p:attrName>style.visibility</p:attrName>
                                        </p:attrNameLst>
                                      </p:cBhvr>
                                      <p:to>
                                        <p:strVal val="visible"/>
                                      </p:to>
                                    </p:set>
                                    <p:animEffect transition="in" filter="wipe(left)">
                                      <p:cBhvr>
                                        <p:cTn id="29" dur="2000"/>
                                        <p:tgtEl>
                                          <p:spTgt spid="9"/>
                                        </p:tgtEl>
                                      </p:cBhvr>
                                    </p:animEffect>
                                  </p:childTnLst>
                                </p:cTn>
                              </p:par>
                              <p:par>
                                <p:cTn id="30" presetID="1" presetClass="path" presetSubtype="0" repeatCount="indefinite" fill="hold" grpId="1" nodeType="withEffect">
                                  <p:stCondLst>
                                    <p:cond delay="4000"/>
                                  </p:stCondLst>
                                  <p:childTnLst>
                                    <p:animMotion origin="layout" path="M -0.00364 -0.14523 C 0.11337 -0.14523 0.2092 -0.02128 0.2092 0.13252 C 0.2092 0.28562 0.11337 0.41073 -0.00364 0.41073 C -0.121 0.41073 -0.2158 0.28562 -0.2158 0.13252 C -0.2158 -0.02128 -0.121 -0.14523 -0.00364 -0.14523 Z " pathEditMode="relative" rAng="0" ptsTypes="fffff">
                                      <p:cBhvr>
                                        <p:cTn id="31" dur="2000" fill="hold"/>
                                        <p:tgtEl>
                                          <p:spTgt spid="4"/>
                                        </p:tgtEl>
                                        <p:attrNameLst>
                                          <p:attrName>ppt_x</p:attrName>
                                          <p:attrName>ppt_y</p:attrName>
                                        </p:attrNameLst>
                                      </p:cBhvr>
                                      <p:rCtr x="35" y="27798"/>
                                    </p:animMotion>
                                  </p:childTnLst>
                                </p:cTn>
                              </p:par>
                              <p:par>
                                <p:cTn id="32" presetID="22" presetClass="exit" presetSubtype="8" fill="hold" nodeType="withEffect">
                                  <p:stCondLst>
                                    <p:cond delay="4000"/>
                                  </p:stCondLst>
                                  <p:childTnLst>
                                    <p:animEffect transition="out" filter="wipe(left)">
                                      <p:cBhvr>
                                        <p:cTn id="33" dur="1000"/>
                                        <p:tgtEl>
                                          <p:spTgt spid="9"/>
                                        </p:tgtEl>
                                      </p:cBhvr>
                                    </p:animEffect>
                                    <p:set>
                                      <p:cBhvr>
                                        <p:cTn id="34" dur="1" fill="hold">
                                          <p:stCondLst>
                                            <p:cond delay="999"/>
                                          </p:stCondLst>
                                        </p:cTn>
                                        <p:tgtEl>
                                          <p:spTgt spid="9"/>
                                        </p:tgtEl>
                                        <p:attrNameLst>
                                          <p:attrName>style.visibility</p:attrName>
                                        </p:attrNameLst>
                                      </p:cBhvr>
                                      <p:to>
                                        <p:strVal val="hidden"/>
                                      </p:to>
                                    </p:set>
                                  </p:childTnLst>
                                </p:cTn>
                              </p:par>
                              <p:par>
                                <p:cTn id="35" presetID="10" presetClass="entr" presetSubtype="0" fill="hold" grpId="0" nodeType="withEffect">
                                  <p:stCondLst>
                                    <p:cond delay="6000"/>
                                  </p:stCondLst>
                                  <p:childTnLst>
                                    <p:set>
                                      <p:cBhvr>
                                        <p:cTn id="36" dur="1" fill="hold">
                                          <p:stCondLst>
                                            <p:cond delay="0"/>
                                          </p:stCondLst>
                                        </p:cTn>
                                        <p:tgtEl>
                                          <p:spTgt spid="3"/>
                                        </p:tgtEl>
                                        <p:attrNameLst>
                                          <p:attrName>style.visibility</p:attrName>
                                        </p:attrNameLst>
                                      </p:cBhvr>
                                      <p:to>
                                        <p:strVal val="visible"/>
                                      </p:to>
                                    </p:set>
                                    <p:animEffect transition="in" filter="fade">
                                      <p:cBhvr>
                                        <p:cTn id="3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4" grpId="1" animBg="1"/>
      <p:bldP spid="4" grpId="2" animBg="1"/>
      <p:bldP spid="5" grpId="0" animBg="1"/>
      <p:bldP spid="6" grpId="0" animBg="1"/>
      <p:bldP spid="7" grpId="0" animBg="1"/>
      <p:bldP spid="8" grpId="0" animBg="1"/>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B799AB-299D-9E1C-1776-385588689EBF}"/>
            </a:ext>
          </a:extLst>
        </p:cNvPr>
        <p:cNvGrpSpPr/>
        <p:nvPr/>
      </p:nvGrpSpPr>
      <p:grpSpPr>
        <a:xfrm>
          <a:off x="0" y="0"/>
          <a:ext cx="0" cy="0"/>
          <a:chOff x="0" y="0"/>
          <a:chExt cx="0" cy="0"/>
        </a:xfrm>
      </p:grpSpPr>
      <p:sp>
        <p:nvSpPr>
          <p:cNvPr id="2" name="ZoneTexte 1">
            <a:extLst>
              <a:ext uri="{FF2B5EF4-FFF2-40B4-BE49-F238E27FC236}">
                <a16:creationId xmlns:a16="http://schemas.microsoft.com/office/drawing/2014/main" id="{61C21ED7-64DC-C4E2-4C25-DAC5920E73EA}"/>
              </a:ext>
            </a:extLst>
          </p:cNvPr>
          <p:cNvSpPr txBox="1"/>
          <p:nvPr/>
        </p:nvSpPr>
        <p:spPr>
          <a:xfrm>
            <a:off x="330900" y="335846"/>
            <a:ext cx="5818901" cy="1569660"/>
          </a:xfrm>
          <a:prstGeom prst="rect">
            <a:avLst/>
          </a:prstGeom>
          <a:noFill/>
        </p:spPr>
        <p:txBody>
          <a:bodyPr wrap="square" rtlCol="0">
            <a:spAutoFit/>
          </a:bodyPr>
          <a:lstStyle/>
          <a:p>
            <a:pPr algn="just"/>
            <a:r>
              <a:rPr lang="fr-FR" sz="2400" dirty="0"/>
              <a:t>L’énergie d’un photon est directement lié à sa longueur d’onde et donc à sa couleur. Il existe une relation permettant de passer de l’énergie à la longueur d’onde : </a:t>
            </a:r>
          </a:p>
        </p:txBody>
      </p:sp>
      <mc:AlternateContent xmlns:mc="http://schemas.openxmlformats.org/markup-compatibility/2006">
        <mc:Choice xmlns:a14="http://schemas.microsoft.com/office/drawing/2010/main" Requires="a14">
          <p:sp>
            <p:nvSpPr>
              <p:cNvPr id="11" name="ZoneTexte 10">
                <a:extLst>
                  <a:ext uri="{FF2B5EF4-FFF2-40B4-BE49-F238E27FC236}">
                    <a16:creationId xmlns:a16="http://schemas.microsoft.com/office/drawing/2014/main" id="{A91805DA-1F70-27BC-6AAD-A5CF59872CB5}"/>
                  </a:ext>
                </a:extLst>
              </p:cNvPr>
              <p:cNvSpPr txBox="1"/>
              <p:nvPr/>
            </p:nvSpPr>
            <p:spPr>
              <a:xfrm>
                <a:off x="3347864" y="2564904"/>
                <a:ext cx="2288255" cy="1054006"/>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fr-FR" sz="4000" b="0" i="1" smtClean="0">
                          <a:latin typeface="Cambria Math" panose="02040503050406030204" pitchFamily="18" charset="0"/>
                        </a:rPr>
                        <m:t>𝐸</m:t>
                      </m:r>
                      <m:r>
                        <a:rPr lang="fr-FR" sz="4000" b="0" i="1" smtClean="0">
                          <a:latin typeface="Cambria Math" panose="02040503050406030204" pitchFamily="18" charset="0"/>
                        </a:rPr>
                        <m:t>=</m:t>
                      </m:r>
                      <m:r>
                        <a:rPr lang="fr-FR" sz="4000" b="0" i="1" smtClean="0">
                          <a:latin typeface="Cambria Math" panose="02040503050406030204" pitchFamily="18" charset="0"/>
                        </a:rPr>
                        <m:t>h</m:t>
                      </m:r>
                      <m:r>
                        <a:rPr lang="fr-FR" sz="4000" b="0" i="1" smtClean="0">
                          <a:latin typeface="Cambria Math" panose="02040503050406030204" pitchFamily="18" charset="0"/>
                          <a:ea typeface="Cambria Math" panose="02040503050406030204" pitchFamily="18" charset="0"/>
                        </a:rPr>
                        <m:t>×</m:t>
                      </m:r>
                      <m:f>
                        <m:fPr>
                          <m:ctrlPr>
                            <a:rPr lang="fr-FR" sz="4000" b="0" i="1" smtClean="0">
                              <a:latin typeface="Cambria Math" panose="02040503050406030204" pitchFamily="18" charset="0"/>
                              <a:ea typeface="Cambria Math" panose="02040503050406030204" pitchFamily="18" charset="0"/>
                            </a:rPr>
                          </m:ctrlPr>
                        </m:fPr>
                        <m:num>
                          <m:r>
                            <a:rPr lang="fr-FR" sz="4000" b="0" i="1" smtClean="0">
                              <a:latin typeface="Cambria Math" panose="02040503050406030204" pitchFamily="18" charset="0"/>
                              <a:ea typeface="Cambria Math" panose="02040503050406030204" pitchFamily="18" charset="0"/>
                            </a:rPr>
                            <m:t>𝑐</m:t>
                          </m:r>
                        </m:num>
                        <m:den>
                          <m:r>
                            <a:rPr lang="fr-FR" sz="4000" b="0" i="1" smtClean="0">
                              <a:latin typeface="Cambria Math" panose="02040503050406030204" pitchFamily="18" charset="0"/>
                              <a:ea typeface="Cambria Math" panose="02040503050406030204" pitchFamily="18" charset="0"/>
                            </a:rPr>
                            <m:t>𝜆</m:t>
                          </m:r>
                        </m:den>
                      </m:f>
                    </m:oMath>
                  </m:oMathPara>
                </a14:m>
                <a:endParaRPr lang="fr-FR" sz="4000" dirty="0"/>
              </a:p>
            </p:txBody>
          </p:sp>
        </mc:Choice>
        <mc:Fallback>
          <p:sp>
            <p:nvSpPr>
              <p:cNvPr id="11" name="ZoneTexte 10">
                <a:extLst>
                  <a:ext uri="{FF2B5EF4-FFF2-40B4-BE49-F238E27FC236}">
                    <a16:creationId xmlns:a16="http://schemas.microsoft.com/office/drawing/2014/main" id="{A91805DA-1F70-27BC-6AAD-A5CF59872CB5}"/>
                  </a:ext>
                </a:extLst>
              </p:cNvPr>
              <p:cNvSpPr txBox="1">
                <a:spLocks noRot="1" noChangeAspect="1" noMove="1" noResize="1" noEditPoints="1" noAdjustHandles="1" noChangeArrowheads="1" noChangeShapeType="1" noTextEdit="1"/>
              </p:cNvSpPr>
              <p:nvPr/>
            </p:nvSpPr>
            <p:spPr>
              <a:xfrm>
                <a:off x="3347864" y="2564904"/>
                <a:ext cx="2288255" cy="1054006"/>
              </a:xfrm>
              <a:prstGeom prst="rect">
                <a:avLst/>
              </a:prstGeom>
              <a:blipFill>
                <a:blip r:embed="rId2"/>
                <a:stretch>
                  <a:fillRect/>
                </a:stretch>
              </a:blipFill>
            </p:spPr>
            <p:txBody>
              <a:bodyPr/>
              <a:lstStyle/>
              <a:p>
                <a:r>
                  <a:rPr lang="fr-FR">
                    <a:noFill/>
                  </a:rPr>
                  <a:t> </a:t>
                </a:r>
              </a:p>
            </p:txBody>
          </p:sp>
        </mc:Fallback>
      </mc:AlternateContent>
      <p:cxnSp>
        <p:nvCxnSpPr>
          <p:cNvPr id="13" name="Connecteur droit avec flèche 12">
            <a:extLst>
              <a:ext uri="{FF2B5EF4-FFF2-40B4-BE49-F238E27FC236}">
                <a16:creationId xmlns:a16="http://schemas.microsoft.com/office/drawing/2014/main" id="{98EBA8F7-6ED2-B83C-5D3E-57036C80037E}"/>
              </a:ext>
            </a:extLst>
          </p:cNvPr>
          <p:cNvCxnSpPr>
            <a:cxnSpLocks/>
          </p:cNvCxnSpPr>
          <p:nvPr/>
        </p:nvCxnSpPr>
        <p:spPr>
          <a:xfrm flipV="1">
            <a:off x="2489114" y="3268285"/>
            <a:ext cx="850672" cy="576064"/>
          </a:xfrm>
          <a:prstGeom prst="straightConnector1">
            <a:avLst/>
          </a:prstGeom>
          <a:ln w="25400">
            <a:solidFill>
              <a:schemeClr val="accent5">
                <a:lumMod val="75000"/>
              </a:schemeClr>
            </a:solidFill>
            <a:headEnd type="none"/>
            <a:tailEnd type="arrow"/>
          </a:ln>
        </p:spPr>
        <p:style>
          <a:lnRef idx="1">
            <a:schemeClr val="accent1"/>
          </a:lnRef>
          <a:fillRef idx="0">
            <a:schemeClr val="accent1"/>
          </a:fillRef>
          <a:effectRef idx="0">
            <a:schemeClr val="accent1"/>
          </a:effectRef>
          <a:fontRef idx="minor">
            <a:schemeClr val="tx1"/>
          </a:fontRef>
        </p:style>
      </p:cxnSp>
      <p:sp>
        <p:nvSpPr>
          <p:cNvPr id="15" name="ZoneTexte 14">
            <a:extLst>
              <a:ext uri="{FF2B5EF4-FFF2-40B4-BE49-F238E27FC236}">
                <a16:creationId xmlns:a16="http://schemas.microsoft.com/office/drawing/2014/main" id="{ADD9AD2C-41AE-482E-5F2F-4FCD7799A7CA}"/>
              </a:ext>
            </a:extLst>
          </p:cNvPr>
          <p:cNvSpPr txBox="1"/>
          <p:nvPr/>
        </p:nvSpPr>
        <p:spPr>
          <a:xfrm>
            <a:off x="755576" y="3789040"/>
            <a:ext cx="1944216" cy="830997"/>
          </a:xfrm>
          <a:prstGeom prst="rect">
            <a:avLst/>
          </a:prstGeom>
          <a:noFill/>
        </p:spPr>
        <p:txBody>
          <a:bodyPr wrap="square" rtlCol="0">
            <a:spAutoFit/>
          </a:bodyPr>
          <a:lstStyle/>
          <a:p>
            <a:pPr algn="ctr"/>
            <a:r>
              <a:rPr lang="fr-FR" sz="2400" dirty="0"/>
              <a:t>Energie du photon (en J)</a:t>
            </a:r>
          </a:p>
        </p:txBody>
      </p:sp>
      <p:sp>
        <p:nvSpPr>
          <p:cNvPr id="16" name="ZoneTexte 15">
            <a:extLst>
              <a:ext uri="{FF2B5EF4-FFF2-40B4-BE49-F238E27FC236}">
                <a16:creationId xmlns:a16="http://schemas.microsoft.com/office/drawing/2014/main" id="{5E0EB779-F2E8-18E9-8E89-BE00091C9459}"/>
              </a:ext>
            </a:extLst>
          </p:cNvPr>
          <p:cNvSpPr txBox="1"/>
          <p:nvPr/>
        </p:nvSpPr>
        <p:spPr>
          <a:xfrm>
            <a:off x="2914450" y="5126574"/>
            <a:ext cx="2160240" cy="1200329"/>
          </a:xfrm>
          <a:prstGeom prst="rect">
            <a:avLst/>
          </a:prstGeom>
          <a:noFill/>
        </p:spPr>
        <p:txBody>
          <a:bodyPr wrap="square" rtlCol="0">
            <a:spAutoFit/>
          </a:bodyPr>
          <a:lstStyle/>
          <a:p>
            <a:pPr algn="ctr"/>
            <a:r>
              <a:rPr lang="fr-FR" sz="2400" dirty="0"/>
              <a:t>Constante de Planck : </a:t>
            </a:r>
          </a:p>
          <a:p>
            <a:pPr algn="ctr"/>
            <a:r>
              <a:rPr lang="fr-FR" sz="2400" dirty="0"/>
              <a:t>h = 6,6.10</a:t>
            </a:r>
            <a:r>
              <a:rPr lang="fr-FR" sz="2400" baseline="30000" dirty="0">
                <a:latin typeface="Calibri" panose="020F0502020204030204" pitchFamily="34" charset="0"/>
                <a:cs typeface="Calibri" panose="020F0502020204030204" pitchFamily="34" charset="0"/>
              </a:rPr>
              <a:t>‒34</a:t>
            </a:r>
            <a:r>
              <a:rPr lang="fr-FR" sz="2400" dirty="0">
                <a:latin typeface="Calibri" panose="020F0502020204030204" pitchFamily="34" charset="0"/>
                <a:cs typeface="Calibri" panose="020F0502020204030204" pitchFamily="34" charset="0"/>
              </a:rPr>
              <a:t> </a:t>
            </a:r>
            <a:r>
              <a:rPr lang="fr-FR" sz="2400" dirty="0" err="1">
                <a:latin typeface="Calibri" panose="020F0502020204030204" pitchFamily="34" charset="0"/>
                <a:cs typeface="Calibri" panose="020F0502020204030204" pitchFamily="34" charset="0"/>
              </a:rPr>
              <a:t>J.s</a:t>
            </a:r>
            <a:endParaRPr lang="fr-FR" sz="2400" dirty="0"/>
          </a:p>
        </p:txBody>
      </p:sp>
      <p:sp>
        <p:nvSpPr>
          <p:cNvPr id="21" name="ZoneTexte 20">
            <a:extLst>
              <a:ext uri="{FF2B5EF4-FFF2-40B4-BE49-F238E27FC236}">
                <a16:creationId xmlns:a16="http://schemas.microsoft.com/office/drawing/2014/main" id="{A8898943-0695-436B-DA21-8E0ABDC31F40}"/>
              </a:ext>
            </a:extLst>
          </p:cNvPr>
          <p:cNvSpPr txBox="1"/>
          <p:nvPr/>
        </p:nvSpPr>
        <p:spPr>
          <a:xfrm>
            <a:off x="6089250" y="4444513"/>
            <a:ext cx="2160240" cy="2308324"/>
          </a:xfrm>
          <a:prstGeom prst="rect">
            <a:avLst/>
          </a:prstGeom>
          <a:noFill/>
        </p:spPr>
        <p:txBody>
          <a:bodyPr wrap="square" rtlCol="0">
            <a:spAutoFit/>
          </a:bodyPr>
          <a:lstStyle/>
          <a:p>
            <a:pPr algn="ctr"/>
            <a:r>
              <a:rPr lang="fr-FR" sz="2400" dirty="0"/>
              <a:t>Longueur d’onde (en m) directement liée au type de lumière ou à sa couleur</a:t>
            </a:r>
          </a:p>
        </p:txBody>
      </p:sp>
      <p:sp>
        <p:nvSpPr>
          <p:cNvPr id="22" name="ZoneTexte 21">
            <a:extLst>
              <a:ext uri="{FF2B5EF4-FFF2-40B4-BE49-F238E27FC236}">
                <a16:creationId xmlns:a16="http://schemas.microsoft.com/office/drawing/2014/main" id="{82B04318-6EB4-AB0F-6491-AD5763A68AA0}"/>
              </a:ext>
            </a:extLst>
          </p:cNvPr>
          <p:cNvSpPr txBox="1"/>
          <p:nvPr/>
        </p:nvSpPr>
        <p:spPr>
          <a:xfrm>
            <a:off x="6409586" y="1682252"/>
            <a:ext cx="2288254" cy="1200329"/>
          </a:xfrm>
          <a:prstGeom prst="rect">
            <a:avLst/>
          </a:prstGeom>
          <a:noFill/>
        </p:spPr>
        <p:txBody>
          <a:bodyPr wrap="square" rtlCol="0">
            <a:spAutoFit/>
          </a:bodyPr>
          <a:lstStyle/>
          <a:p>
            <a:pPr algn="ctr"/>
            <a:r>
              <a:rPr lang="fr-FR" sz="2400" dirty="0"/>
              <a:t>Célérité de la lumière: </a:t>
            </a:r>
          </a:p>
          <a:p>
            <a:pPr algn="ctr"/>
            <a:r>
              <a:rPr lang="fr-FR" sz="2400" dirty="0"/>
              <a:t>c = 3,0.10</a:t>
            </a:r>
            <a:r>
              <a:rPr lang="fr-FR" sz="2400" baseline="30000" dirty="0">
                <a:latin typeface="Calibri" panose="020F0502020204030204" pitchFamily="34" charset="0"/>
                <a:cs typeface="Calibri" panose="020F0502020204030204" pitchFamily="34" charset="0"/>
              </a:rPr>
              <a:t>8</a:t>
            </a:r>
            <a:r>
              <a:rPr lang="fr-FR" sz="2400" dirty="0">
                <a:latin typeface="Calibri" panose="020F0502020204030204" pitchFamily="34" charset="0"/>
                <a:cs typeface="Calibri" panose="020F0502020204030204" pitchFamily="34" charset="0"/>
              </a:rPr>
              <a:t> m.s</a:t>
            </a:r>
            <a:r>
              <a:rPr lang="fr-FR" sz="2400" baseline="30000" dirty="0">
                <a:latin typeface="Calibri" panose="020F0502020204030204" pitchFamily="34" charset="0"/>
                <a:cs typeface="Calibri" panose="020F0502020204030204" pitchFamily="34" charset="0"/>
              </a:rPr>
              <a:t>‒1</a:t>
            </a:r>
            <a:endParaRPr lang="fr-FR" sz="2400" dirty="0"/>
          </a:p>
        </p:txBody>
      </p:sp>
      <p:cxnSp>
        <p:nvCxnSpPr>
          <p:cNvPr id="23" name="Connecteur droit avec flèche 22">
            <a:extLst>
              <a:ext uri="{FF2B5EF4-FFF2-40B4-BE49-F238E27FC236}">
                <a16:creationId xmlns:a16="http://schemas.microsoft.com/office/drawing/2014/main" id="{2F18F0F5-2DE7-1530-4C97-8E95B837D0C4}"/>
              </a:ext>
            </a:extLst>
          </p:cNvPr>
          <p:cNvCxnSpPr>
            <a:cxnSpLocks/>
            <a:stCxn id="16" idx="0"/>
          </p:cNvCxnSpPr>
          <p:nvPr/>
        </p:nvCxnSpPr>
        <p:spPr>
          <a:xfrm flipV="1">
            <a:off x="3994570" y="3429000"/>
            <a:ext cx="497421" cy="1697574"/>
          </a:xfrm>
          <a:prstGeom prst="straightConnector1">
            <a:avLst/>
          </a:prstGeom>
          <a:ln w="25400">
            <a:solidFill>
              <a:schemeClr val="accent5">
                <a:lumMod val="75000"/>
              </a:schemeClr>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25" name="Connecteur droit avec flèche 24">
            <a:extLst>
              <a:ext uri="{FF2B5EF4-FFF2-40B4-BE49-F238E27FC236}">
                <a16:creationId xmlns:a16="http://schemas.microsoft.com/office/drawing/2014/main" id="{ABFBA326-44E5-50B7-77F7-AA92FFBCD3E1}"/>
              </a:ext>
            </a:extLst>
          </p:cNvPr>
          <p:cNvCxnSpPr>
            <a:cxnSpLocks/>
          </p:cNvCxnSpPr>
          <p:nvPr/>
        </p:nvCxnSpPr>
        <p:spPr>
          <a:xfrm flipH="1" flipV="1">
            <a:off x="5600118" y="3748126"/>
            <a:ext cx="686327" cy="696387"/>
          </a:xfrm>
          <a:prstGeom prst="straightConnector1">
            <a:avLst/>
          </a:prstGeom>
          <a:ln w="25400">
            <a:solidFill>
              <a:schemeClr val="accent5">
                <a:lumMod val="75000"/>
              </a:schemeClr>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a:extLst>
              <a:ext uri="{FF2B5EF4-FFF2-40B4-BE49-F238E27FC236}">
                <a16:creationId xmlns:a16="http://schemas.microsoft.com/office/drawing/2014/main" id="{875A7467-E52D-10E4-FB7C-7BB5A05834D4}"/>
              </a:ext>
            </a:extLst>
          </p:cNvPr>
          <p:cNvCxnSpPr>
            <a:cxnSpLocks/>
          </p:cNvCxnSpPr>
          <p:nvPr/>
        </p:nvCxnSpPr>
        <p:spPr>
          <a:xfrm flipH="1">
            <a:off x="5644197" y="2276872"/>
            <a:ext cx="944027" cy="404534"/>
          </a:xfrm>
          <a:prstGeom prst="straightConnector1">
            <a:avLst/>
          </a:prstGeom>
          <a:ln w="25400">
            <a:solidFill>
              <a:schemeClr val="accent5">
                <a:lumMod val="75000"/>
              </a:schemeClr>
            </a:solidFill>
            <a:headEnd type="none"/>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2433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4" presetClass="entr" presetSubtype="10" fill="hold" grpId="0" nodeType="withEffect">
                                  <p:stCondLst>
                                    <p:cond delay="2500"/>
                                  </p:stCondLst>
                                  <p:childTnLst>
                                    <p:set>
                                      <p:cBhvr>
                                        <p:cTn id="9" dur="1" fill="hold">
                                          <p:stCondLst>
                                            <p:cond delay="0"/>
                                          </p:stCondLst>
                                        </p:cTn>
                                        <p:tgtEl>
                                          <p:spTgt spid="11"/>
                                        </p:tgtEl>
                                        <p:attrNameLst>
                                          <p:attrName>style.visibility</p:attrName>
                                        </p:attrNameLst>
                                      </p:cBhvr>
                                      <p:to>
                                        <p:strVal val="visible"/>
                                      </p:to>
                                    </p:set>
                                    <p:animEffect transition="in" filter="randombar(horizontal)">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p:cTn id="15" dur="500" fill="hold"/>
                                        <p:tgtEl>
                                          <p:spTgt spid="13"/>
                                        </p:tgtEl>
                                        <p:attrNameLst>
                                          <p:attrName>ppt_w</p:attrName>
                                        </p:attrNameLst>
                                      </p:cBhvr>
                                      <p:tavLst>
                                        <p:tav tm="0">
                                          <p:val>
                                            <p:fltVal val="0"/>
                                          </p:val>
                                        </p:tav>
                                        <p:tav tm="100000">
                                          <p:val>
                                            <p:strVal val="#ppt_w"/>
                                          </p:val>
                                        </p:tav>
                                      </p:tavLst>
                                    </p:anim>
                                    <p:anim calcmode="lin" valueType="num">
                                      <p:cBhvr>
                                        <p:cTn id="16" dur="500" fill="hold"/>
                                        <p:tgtEl>
                                          <p:spTgt spid="13"/>
                                        </p:tgtEl>
                                        <p:attrNameLst>
                                          <p:attrName>ppt_h</p:attrName>
                                        </p:attrNameLst>
                                      </p:cBhvr>
                                      <p:tavLst>
                                        <p:tav tm="0">
                                          <p:val>
                                            <p:fltVal val="0"/>
                                          </p:val>
                                        </p:tav>
                                        <p:tav tm="100000">
                                          <p:val>
                                            <p:strVal val="#ppt_h"/>
                                          </p:val>
                                        </p:tav>
                                      </p:tavLst>
                                    </p:anim>
                                    <p:animEffect transition="in" filter="fade">
                                      <p:cBhvr>
                                        <p:cTn id="17" dur="500"/>
                                        <p:tgtEl>
                                          <p:spTgt spid="13"/>
                                        </p:tgtEl>
                                      </p:cBhvr>
                                    </p:animEffect>
                                  </p:childTnLst>
                                </p:cTn>
                              </p:par>
                              <p:par>
                                <p:cTn id="18" presetID="10" presetClass="entr" presetSubtype="0" fill="hold" grpId="0" nodeType="withEffect">
                                  <p:stCondLst>
                                    <p:cond delay="500"/>
                                  </p:stCondLst>
                                  <p:childTnLst>
                                    <p:set>
                                      <p:cBhvr>
                                        <p:cTn id="19" dur="1" fill="hold">
                                          <p:stCondLst>
                                            <p:cond delay="0"/>
                                          </p:stCondLst>
                                        </p:cTn>
                                        <p:tgtEl>
                                          <p:spTgt spid="15"/>
                                        </p:tgtEl>
                                        <p:attrNameLst>
                                          <p:attrName>style.visibility</p:attrName>
                                        </p:attrNameLst>
                                      </p:cBhvr>
                                      <p:to>
                                        <p:strVal val="visible"/>
                                      </p:to>
                                    </p:set>
                                    <p:animEffect transition="in" filter="fade">
                                      <p:cBhvr>
                                        <p:cTn id="20" dur="500"/>
                                        <p:tgtEl>
                                          <p:spTgt spid="15"/>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23"/>
                                        </p:tgtEl>
                                        <p:attrNameLst>
                                          <p:attrName>style.visibility</p:attrName>
                                        </p:attrNameLst>
                                      </p:cBhvr>
                                      <p:to>
                                        <p:strVal val="visible"/>
                                      </p:to>
                                    </p:set>
                                    <p:anim calcmode="lin" valueType="num">
                                      <p:cBhvr>
                                        <p:cTn id="25" dur="500" fill="hold"/>
                                        <p:tgtEl>
                                          <p:spTgt spid="23"/>
                                        </p:tgtEl>
                                        <p:attrNameLst>
                                          <p:attrName>ppt_w</p:attrName>
                                        </p:attrNameLst>
                                      </p:cBhvr>
                                      <p:tavLst>
                                        <p:tav tm="0">
                                          <p:val>
                                            <p:fltVal val="0"/>
                                          </p:val>
                                        </p:tav>
                                        <p:tav tm="100000">
                                          <p:val>
                                            <p:strVal val="#ppt_w"/>
                                          </p:val>
                                        </p:tav>
                                      </p:tavLst>
                                    </p:anim>
                                    <p:anim calcmode="lin" valueType="num">
                                      <p:cBhvr>
                                        <p:cTn id="26" dur="500" fill="hold"/>
                                        <p:tgtEl>
                                          <p:spTgt spid="23"/>
                                        </p:tgtEl>
                                        <p:attrNameLst>
                                          <p:attrName>ppt_h</p:attrName>
                                        </p:attrNameLst>
                                      </p:cBhvr>
                                      <p:tavLst>
                                        <p:tav tm="0">
                                          <p:val>
                                            <p:fltVal val="0"/>
                                          </p:val>
                                        </p:tav>
                                        <p:tav tm="100000">
                                          <p:val>
                                            <p:strVal val="#ppt_h"/>
                                          </p:val>
                                        </p:tav>
                                      </p:tavLst>
                                    </p:anim>
                                    <p:animEffect transition="in" filter="fade">
                                      <p:cBhvr>
                                        <p:cTn id="27" dur="500"/>
                                        <p:tgtEl>
                                          <p:spTgt spid="23"/>
                                        </p:tgtEl>
                                      </p:cBhvr>
                                    </p:animEffect>
                                  </p:childTnLst>
                                </p:cTn>
                              </p:par>
                              <p:par>
                                <p:cTn id="28" presetID="10" presetClass="entr" presetSubtype="0" fill="hold" grpId="0" nodeType="withEffect">
                                  <p:stCondLst>
                                    <p:cond delay="500"/>
                                  </p:stCondLst>
                                  <p:childTnLst>
                                    <p:set>
                                      <p:cBhvr>
                                        <p:cTn id="29" dur="1" fill="hold">
                                          <p:stCondLst>
                                            <p:cond delay="0"/>
                                          </p:stCondLst>
                                        </p:cTn>
                                        <p:tgtEl>
                                          <p:spTgt spid="16"/>
                                        </p:tgtEl>
                                        <p:attrNameLst>
                                          <p:attrName>style.visibility</p:attrName>
                                        </p:attrNameLst>
                                      </p:cBhvr>
                                      <p:to>
                                        <p:strVal val="visible"/>
                                      </p:to>
                                    </p:set>
                                    <p:animEffect transition="in" filter="fade">
                                      <p:cBhvr>
                                        <p:cTn id="30" dur="500"/>
                                        <p:tgtEl>
                                          <p:spTgt spid="16"/>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5"/>
                                        </p:tgtEl>
                                        <p:attrNameLst>
                                          <p:attrName>style.visibility</p:attrName>
                                        </p:attrNameLst>
                                      </p:cBhvr>
                                      <p:to>
                                        <p:strVal val="visible"/>
                                      </p:to>
                                    </p:set>
                                    <p:anim calcmode="lin" valueType="num">
                                      <p:cBhvr>
                                        <p:cTn id="35" dur="500" fill="hold"/>
                                        <p:tgtEl>
                                          <p:spTgt spid="25"/>
                                        </p:tgtEl>
                                        <p:attrNameLst>
                                          <p:attrName>ppt_w</p:attrName>
                                        </p:attrNameLst>
                                      </p:cBhvr>
                                      <p:tavLst>
                                        <p:tav tm="0">
                                          <p:val>
                                            <p:fltVal val="0"/>
                                          </p:val>
                                        </p:tav>
                                        <p:tav tm="100000">
                                          <p:val>
                                            <p:strVal val="#ppt_w"/>
                                          </p:val>
                                        </p:tav>
                                      </p:tavLst>
                                    </p:anim>
                                    <p:anim calcmode="lin" valueType="num">
                                      <p:cBhvr>
                                        <p:cTn id="36" dur="500" fill="hold"/>
                                        <p:tgtEl>
                                          <p:spTgt spid="25"/>
                                        </p:tgtEl>
                                        <p:attrNameLst>
                                          <p:attrName>ppt_h</p:attrName>
                                        </p:attrNameLst>
                                      </p:cBhvr>
                                      <p:tavLst>
                                        <p:tav tm="0">
                                          <p:val>
                                            <p:fltVal val="0"/>
                                          </p:val>
                                        </p:tav>
                                        <p:tav tm="100000">
                                          <p:val>
                                            <p:strVal val="#ppt_h"/>
                                          </p:val>
                                        </p:tav>
                                      </p:tavLst>
                                    </p:anim>
                                    <p:animEffect transition="in" filter="fade">
                                      <p:cBhvr>
                                        <p:cTn id="37" dur="500"/>
                                        <p:tgtEl>
                                          <p:spTgt spid="25"/>
                                        </p:tgtEl>
                                      </p:cBhvr>
                                    </p:animEffect>
                                  </p:childTnLst>
                                </p:cTn>
                              </p:par>
                              <p:par>
                                <p:cTn id="38" presetID="10" presetClass="entr" presetSubtype="0" fill="hold" grpId="0" nodeType="withEffect">
                                  <p:stCondLst>
                                    <p:cond delay="500"/>
                                  </p:stCondLst>
                                  <p:childTnLst>
                                    <p:set>
                                      <p:cBhvr>
                                        <p:cTn id="39" dur="1" fill="hold">
                                          <p:stCondLst>
                                            <p:cond delay="0"/>
                                          </p:stCondLst>
                                        </p:cTn>
                                        <p:tgtEl>
                                          <p:spTgt spid="21"/>
                                        </p:tgtEl>
                                        <p:attrNameLst>
                                          <p:attrName>style.visibility</p:attrName>
                                        </p:attrNameLst>
                                      </p:cBhvr>
                                      <p:to>
                                        <p:strVal val="visible"/>
                                      </p:to>
                                    </p:set>
                                    <p:animEffect transition="in" filter="fade">
                                      <p:cBhvr>
                                        <p:cTn id="40" dur="500"/>
                                        <p:tgtEl>
                                          <p:spTgt spid="21"/>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nodeType="clickEffect">
                                  <p:stCondLst>
                                    <p:cond delay="0"/>
                                  </p:stCondLst>
                                  <p:childTnLst>
                                    <p:set>
                                      <p:cBhvr>
                                        <p:cTn id="44" dur="1" fill="hold">
                                          <p:stCondLst>
                                            <p:cond delay="0"/>
                                          </p:stCondLst>
                                        </p:cTn>
                                        <p:tgtEl>
                                          <p:spTgt spid="27"/>
                                        </p:tgtEl>
                                        <p:attrNameLst>
                                          <p:attrName>style.visibility</p:attrName>
                                        </p:attrNameLst>
                                      </p:cBhvr>
                                      <p:to>
                                        <p:strVal val="visible"/>
                                      </p:to>
                                    </p:set>
                                    <p:anim calcmode="lin" valueType="num">
                                      <p:cBhvr>
                                        <p:cTn id="45" dur="500" fill="hold"/>
                                        <p:tgtEl>
                                          <p:spTgt spid="27"/>
                                        </p:tgtEl>
                                        <p:attrNameLst>
                                          <p:attrName>ppt_w</p:attrName>
                                        </p:attrNameLst>
                                      </p:cBhvr>
                                      <p:tavLst>
                                        <p:tav tm="0">
                                          <p:val>
                                            <p:fltVal val="0"/>
                                          </p:val>
                                        </p:tav>
                                        <p:tav tm="100000">
                                          <p:val>
                                            <p:strVal val="#ppt_w"/>
                                          </p:val>
                                        </p:tav>
                                      </p:tavLst>
                                    </p:anim>
                                    <p:anim calcmode="lin" valueType="num">
                                      <p:cBhvr>
                                        <p:cTn id="46" dur="500" fill="hold"/>
                                        <p:tgtEl>
                                          <p:spTgt spid="27"/>
                                        </p:tgtEl>
                                        <p:attrNameLst>
                                          <p:attrName>ppt_h</p:attrName>
                                        </p:attrNameLst>
                                      </p:cBhvr>
                                      <p:tavLst>
                                        <p:tav tm="0">
                                          <p:val>
                                            <p:fltVal val="0"/>
                                          </p:val>
                                        </p:tav>
                                        <p:tav tm="100000">
                                          <p:val>
                                            <p:strVal val="#ppt_h"/>
                                          </p:val>
                                        </p:tav>
                                      </p:tavLst>
                                    </p:anim>
                                    <p:animEffect transition="in" filter="fade">
                                      <p:cBhvr>
                                        <p:cTn id="47" dur="500"/>
                                        <p:tgtEl>
                                          <p:spTgt spid="27"/>
                                        </p:tgtEl>
                                      </p:cBhvr>
                                    </p:animEffect>
                                  </p:childTnLst>
                                </p:cTn>
                              </p:par>
                              <p:par>
                                <p:cTn id="48" presetID="10" presetClass="entr" presetSubtype="0" fill="hold" grpId="0" nodeType="withEffect">
                                  <p:stCondLst>
                                    <p:cond delay="500"/>
                                  </p:stCondLst>
                                  <p:childTnLst>
                                    <p:set>
                                      <p:cBhvr>
                                        <p:cTn id="49" dur="1" fill="hold">
                                          <p:stCondLst>
                                            <p:cond delay="0"/>
                                          </p:stCondLst>
                                        </p:cTn>
                                        <p:tgtEl>
                                          <p:spTgt spid="22"/>
                                        </p:tgtEl>
                                        <p:attrNameLst>
                                          <p:attrName>style.visibility</p:attrName>
                                        </p:attrNameLst>
                                      </p:cBhvr>
                                      <p:to>
                                        <p:strVal val="visible"/>
                                      </p:to>
                                    </p:set>
                                    <p:animEffect transition="in" filter="fade">
                                      <p:cBhvr>
                                        <p:cTn id="5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P spid="15" grpId="0"/>
      <p:bldP spid="16" grpId="0"/>
      <p:bldP spid="21" grpId="0"/>
      <p:bldP spid="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67544" y="188640"/>
            <a:ext cx="8208912" cy="1569660"/>
          </a:xfrm>
          <a:prstGeom prst="rect">
            <a:avLst/>
          </a:prstGeom>
          <a:noFill/>
        </p:spPr>
        <p:txBody>
          <a:bodyPr wrap="square" rtlCol="0">
            <a:spAutoFit/>
          </a:bodyPr>
          <a:lstStyle/>
          <a:p>
            <a:r>
              <a:rPr lang="fr-FR" sz="2400" dirty="0"/>
              <a:t>Une fois excité, un électron n’a qu’une envie : retourner dans son état fondamental où il est le plus stable. Il doit donc pour cela perdre la bonne quantité d’énergie en fonction de la couche sur laquelle il se trouve.</a:t>
            </a:r>
          </a:p>
        </p:txBody>
      </p:sp>
      <p:grpSp>
        <p:nvGrpSpPr>
          <p:cNvPr id="3" name="Groupe 2"/>
          <p:cNvGrpSpPr/>
          <p:nvPr/>
        </p:nvGrpSpPr>
        <p:grpSpPr>
          <a:xfrm>
            <a:off x="3196924" y="1877919"/>
            <a:ext cx="1050616" cy="365857"/>
            <a:chOff x="971600" y="2805298"/>
            <a:chExt cx="1101909" cy="351078"/>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2813476"/>
              <a:ext cx="741869"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33808"/>
            <a:stretch/>
          </p:blipFill>
          <p:spPr bwMode="auto">
            <a:xfrm>
              <a:off x="971600" y="2805298"/>
              <a:ext cx="491056"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6" name="Ellipse 5"/>
          <p:cNvSpPr/>
          <p:nvPr/>
        </p:nvSpPr>
        <p:spPr>
          <a:xfrm>
            <a:off x="3016904" y="2968178"/>
            <a:ext cx="180020" cy="1800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llipse 6"/>
          <p:cNvSpPr/>
          <p:nvPr/>
        </p:nvSpPr>
        <p:spPr>
          <a:xfrm>
            <a:off x="2872888" y="3760266"/>
            <a:ext cx="432048" cy="4320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1666318" y="2587605"/>
            <a:ext cx="2845188" cy="2777370"/>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p:cNvSpPr/>
          <p:nvPr/>
        </p:nvSpPr>
        <p:spPr>
          <a:xfrm>
            <a:off x="1133181" y="2060848"/>
            <a:ext cx="3911461" cy="3830883"/>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llipse 9"/>
          <p:cNvSpPr/>
          <p:nvPr/>
        </p:nvSpPr>
        <p:spPr>
          <a:xfrm>
            <a:off x="2152808" y="3040186"/>
            <a:ext cx="1872208" cy="1801071"/>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5591797" y="2708920"/>
            <a:ext cx="2952328" cy="2308324"/>
          </a:xfrm>
          <a:prstGeom prst="rect">
            <a:avLst/>
          </a:prstGeom>
          <a:noFill/>
        </p:spPr>
        <p:txBody>
          <a:bodyPr wrap="square" rtlCol="0">
            <a:spAutoFit/>
          </a:bodyPr>
          <a:lstStyle/>
          <a:p>
            <a:r>
              <a:rPr lang="fr-FR" sz="2400" dirty="0"/>
              <a:t>Pour cela, l’électron doit à son tour émettre un photon possédant juste la bonne quantité d’énergie.</a:t>
            </a:r>
          </a:p>
        </p:txBody>
      </p:sp>
      <p:sp>
        <p:nvSpPr>
          <p:cNvPr id="12" name="ZoneTexte 11"/>
          <p:cNvSpPr txBox="1"/>
          <p:nvPr/>
        </p:nvSpPr>
        <p:spPr>
          <a:xfrm>
            <a:off x="5463765" y="5157192"/>
            <a:ext cx="2952328" cy="830997"/>
          </a:xfrm>
          <a:prstGeom prst="rect">
            <a:avLst/>
          </a:prstGeom>
          <a:noFill/>
        </p:spPr>
        <p:txBody>
          <a:bodyPr wrap="square" rtlCol="0">
            <a:spAutoFit/>
          </a:bodyPr>
          <a:lstStyle/>
          <a:p>
            <a:r>
              <a:rPr lang="el-GR" sz="2400" dirty="0"/>
              <a:t>Δ</a:t>
            </a:r>
            <a:r>
              <a:rPr lang="fr-FR" sz="2400" dirty="0"/>
              <a:t>E</a:t>
            </a:r>
            <a:r>
              <a:rPr lang="fr-FR" sz="2400" baseline="-25000" dirty="0"/>
              <a:t>3</a:t>
            </a:r>
            <a:r>
              <a:rPr lang="fr-FR" sz="2400" baseline="-25000" dirty="0">
                <a:sym typeface="Wingdings"/>
              </a:rPr>
              <a:t>1</a:t>
            </a:r>
            <a:r>
              <a:rPr lang="fr-FR" sz="2400" dirty="0">
                <a:sym typeface="Wingdings"/>
              </a:rPr>
              <a:t> s’il passe de l’orbitale n=3 à n=1</a:t>
            </a:r>
            <a:endParaRPr lang="fr-FR" sz="2400" dirty="0"/>
          </a:p>
        </p:txBody>
      </p:sp>
      <p:sp>
        <p:nvSpPr>
          <p:cNvPr id="14" name="Bulle ronde 13"/>
          <p:cNvSpPr/>
          <p:nvPr/>
        </p:nvSpPr>
        <p:spPr>
          <a:xfrm>
            <a:off x="4716016" y="1877919"/>
            <a:ext cx="1739706" cy="675975"/>
          </a:xfrm>
          <a:prstGeom prst="wedgeEllipseCallout">
            <a:avLst>
              <a:gd name="adj1" fmla="val -55345"/>
              <a:gd name="adj2" fmla="val 80099"/>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err="1">
                <a:solidFill>
                  <a:schemeClr val="tx1"/>
                </a:solidFill>
              </a:rPr>
              <a:t>Pfiouuu</a:t>
            </a:r>
            <a:r>
              <a:rPr lang="fr-FR" sz="1400" dirty="0">
                <a:solidFill>
                  <a:schemeClr val="tx1"/>
                </a:solidFill>
              </a:rPr>
              <a:t>… trop fatiguant!</a:t>
            </a:r>
          </a:p>
        </p:txBody>
      </p:sp>
      <p:sp>
        <p:nvSpPr>
          <p:cNvPr id="15" name="Bulle ronde 14"/>
          <p:cNvSpPr/>
          <p:nvPr/>
        </p:nvSpPr>
        <p:spPr>
          <a:xfrm>
            <a:off x="3261303" y="2126592"/>
            <a:ext cx="1454713" cy="675975"/>
          </a:xfrm>
          <a:prstGeom prst="wedgeEllipseCallout">
            <a:avLst>
              <a:gd name="adj1" fmla="val -55345"/>
              <a:gd name="adj2" fmla="val 80099"/>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Ca y’est, je suis reposé</a:t>
            </a:r>
          </a:p>
        </p:txBody>
      </p:sp>
    </p:spTree>
    <p:extLst>
      <p:ext uri="{BB962C8B-B14F-4D97-AF65-F5344CB8AC3E}">
        <p14:creationId xmlns:p14="http://schemas.microsoft.com/office/powerpoint/2010/main" val="1500099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2"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randombar(horizontal)">
                                      <p:cBhvr>
                                        <p:cTn id="15" dur="500"/>
                                        <p:tgtEl>
                                          <p:spTgt spid="7"/>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randombar(horizontal)">
                                      <p:cBhvr>
                                        <p:cTn id="18" dur="500"/>
                                        <p:tgtEl>
                                          <p:spTgt spid="8"/>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randombar(horizontal)">
                                      <p:cBhvr>
                                        <p:cTn id="21" dur="500"/>
                                        <p:tgtEl>
                                          <p:spTgt spid="9"/>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randombar(horizontal)">
                                      <p:cBhvr>
                                        <p:cTn id="24" dur="500"/>
                                        <p:tgtEl>
                                          <p:spTgt spid="10"/>
                                        </p:tgtEl>
                                      </p:cBhvr>
                                    </p:animEffect>
                                  </p:childTnLst>
                                </p:cTn>
                              </p:par>
                              <p:par>
                                <p:cTn id="25" presetID="1" presetClass="path" presetSubtype="0" repeatCount="indefinite" fill="hold" grpId="1" nodeType="withEffect">
                                  <p:stCondLst>
                                    <p:cond delay="0"/>
                                  </p:stCondLst>
                                  <p:endCondLst>
                                    <p:cond evt="onNext" delay="0">
                                      <p:tgtEl>
                                        <p:sldTgt/>
                                      </p:tgtEl>
                                    </p:cond>
                                  </p:endCondLst>
                                  <p:childTnLst>
                                    <p:animMotion origin="layout" path="M -0.00364 -0.14523 C 0.11337 -0.14523 0.2092 -0.02128 0.2092 0.13252 C 0.2092 0.28562 0.11337 0.41073 -0.00364 0.41073 C -0.121 0.41073 -0.2158 0.28562 -0.2158 0.13252 C -0.2158 -0.02128 -0.121 -0.14523 -0.00364 -0.14523 Z " pathEditMode="relative" rAng="0" ptsTypes="fffff">
                                      <p:cBhvr>
                                        <p:cTn id="26" dur="5000" fill="hold"/>
                                        <p:tgtEl>
                                          <p:spTgt spid="6"/>
                                        </p:tgtEl>
                                        <p:attrNameLst>
                                          <p:attrName>ppt_x</p:attrName>
                                          <p:attrName>ppt_y</p:attrName>
                                        </p:attrNameLst>
                                      </p:cBhvr>
                                      <p:rCtr x="35" y="27798"/>
                                    </p:animMotion>
                                  </p:childTnLst>
                                </p:cTn>
                              </p:par>
                              <p:par>
                                <p:cTn id="27" presetID="53" presetClass="entr" presetSubtype="16" fill="hold" grpId="0" nodeType="withEffect">
                                  <p:stCondLst>
                                    <p:cond delay="500"/>
                                  </p:stCondLst>
                                  <p:childTnLst>
                                    <p:set>
                                      <p:cBhvr>
                                        <p:cTn id="28" dur="1" fill="hold">
                                          <p:stCondLst>
                                            <p:cond delay="0"/>
                                          </p:stCondLst>
                                        </p:cTn>
                                        <p:tgtEl>
                                          <p:spTgt spid="14"/>
                                        </p:tgtEl>
                                        <p:attrNameLst>
                                          <p:attrName>style.visibility</p:attrName>
                                        </p:attrNameLst>
                                      </p:cBhvr>
                                      <p:to>
                                        <p:strVal val="visible"/>
                                      </p:to>
                                    </p:set>
                                    <p:anim calcmode="lin" valueType="num">
                                      <p:cBhvr>
                                        <p:cTn id="29" dur="500" fill="hold"/>
                                        <p:tgtEl>
                                          <p:spTgt spid="14"/>
                                        </p:tgtEl>
                                        <p:attrNameLst>
                                          <p:attrName>ppt_w</p:attrName>
                                        </p:attrNameLst>
                                      </p:cBhvr>
                                      <p:tavLst>
                                        <p:tav tm="0">
                                          <p:val>
                                            <p:fltVal val="0"/>
                                          </p:val>
                                        </p:tav>
                                        <p:tav tm="100000">
                                          <p:val>
                                            <p:strVal val="#ppt_w"/>
                                          </p:val>
                                        </p:tav>
                                      </p:tavLst>
                                    </p:anim>
                                    <p:anim calcmode="lin" valueType="num">
                                      <p:cBhvr>
                                        <p:cTn id="30" dur="500" fill="hold"/>
                                        <p:tgtEl>
                                          <p:spTgt spid="14"/>
                                        </p:tgtEl>
                                        <p:attrNameLst>
                                          <p:attrName>ppt_h</p:attrName>
                                        </p:attrNameLst>
                                      </p:cBhvr>
                                      <p:tavLst>
                                        <p:tav tm="0">
                                          <p:val>
                                            <p:fltVal val="0"/>
                                          </p:val>
                                        </p:tav>
                                        <p:tav tm="100000">
                                          <p:val>
                                            <p:strVal val="#ppt_h"/>
                                          </p:val>
                                        </p:tav>
                                      </p:tavLst>
                                    </p:anim>
                                    <p:animEffect transition="in" filter="fade">
                                      <p:cBhvr>
                                        <p:cTn id="31" dur="500"/>
                                        <p:tgtEl>
                                          <p:spTgt spid="14"/>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500"/>
                                        <p:tgtEl>
                                          <p:spTgt spid="11"/>
                                        </p:tgtEl>
                                      </p:cBhvr>
                                    </p:animEffect>
                                  </p:childTnLst>
                                </p:cTn>
                              </p:par>
                              <p:par>
                                <p:cTn id="37" presetID="10" presetClass="exit" presetSubtype="0" fill="hold" grpId="1" nodeType="withEffect">
                                  <p:stCondLst>
                                    <p:cond delay="0"/>
                                  </p:stCondLst>
                                  <p:childTnLst>
                                    <p:animEffect transition="out" filter="fade">
                                      <p:cBhvr>
                                        <p:cTn id="38" dur="500"/>
                                        <p:tgtEl>
                                          <p:spTgt spid="14"/>
                                        </p:tgtEl>
                                      </p:cBhvr>
                                    </p:animEffect>
                                    <p:set>
                                      <p:cBhvr>
                                        <p:cTn id="39" dur="1" fill="hold">
                                          <p:stCondLst>
                                            <p:cond delay="499"/>
                                          </p:stCondLst>
                                        </p:cTn>
                                        <p:tgtEl>
                                          <p:spTgt spid="14"/>
                                        </p:tgtEl>
                                        <p:attrNameLst>
                                          <p:attrName>style.visibility</p:attrName>
                                        </p:attrNameLst>
                                      </p:cBhvr>
                                      <p:to>
                                        <p:strVal val="hidden"/>
                                      </p:to>
                                    </p:set>
                                  </p:childTnLst>
                                </p:cTn>
                              </p:par>
                              <p:par>
                                <p:cTn id="40" presetID="1" presetClass="path" presetSubtype="0" accel="50000" decel="50000" fill="hold" grpId="3" nodeType="withEffect">
                                  <p:stCondLst>
                                    <p:cond delay="0"/>
                                  </p:stCondLst>
                                  <p:childTnLst>
                                    <p:animMotion origin="layout" path="M -0.00364 -0.14527 C 0.11337 -0.14527 0.20886 -0.02105 0.20886 0.13209 C 0.20886 0.28615 0.11337 0.41083 -0.00364 0.41083 C -0.121 0.41083 -0.21614 0.28615 -0.21614 0.13209 C -0.21614 -0.02105 -0.121 -0.14527 -0.00364 -0.14527 Z " pathEditMode="relative" rAng="0" ptsTypes="fffff">
                                      <p:cBhvr>
                                        <p:cTn id="41" dur="5000" fill="hold"/>
                                        <p:tgtEl>
                                          <p:spTgt spid="6"/>
                                        </p:tgtEl>
                                        <p:attrNameLst>
                                          <p:attrName>ppt_x</p:attrName>
                                          <p:attrName>ppt_y</p:attrName>
                                        </p:attrNameLst>
                                      </p:cBhvr>
                                      <p:rCtr x="0" y="27805"/>
                                    </p:animMotion>
                                  </p:childTnLst>
                                </p:cTn>
                              </p:par>
                              <p:par>
                                <p:cTn id="42" presetID="10" presetClass="entr" presetSubtype="0" fill="hold" grpId="0" nodeType="withEffect">
                                  <p:stCondLst>
                                    <p:cond delay="3000"/>
                                  </p:stCondLst>
                                  <p:childTnLst>
                                    <p:set>
                                      <p:cBhvr>
                                        <p:cTn id="43" dur="1" fill="hold">
                                          <p:stCondLst>
                                            <p:cond delay="0"/>
                                          </p:stCondLst>
                                        </p:cTn>
                                        <p:tgtEl>
                                          <p:spTgt spid="12"/>
                                        </p:tgtEl>
                                        <p:attrNameLst>
                                          <p:attrName>style.visibility</p:attrName>
                                        </p:attrNameLst>
                                      </p:cBhvr>
                                      <p:to>
                                        <p:strVal val="visible"/>
                                      </p:to>
                                    </p:set>
                                    <p:animEffect transition="in" filter="fade">
                                      <p:cBhvr>
                                        <p:cTn id="44" dur="500"/>
                                        <p:tgtEl>
                                          <p:spTgt spid="12"/>
                                        </p:tgtEl>
                                      </p:cBhvr>
                                    </p:animEffect>
                                  </p:childTnLst>
                                </p:cTn>
                              </p:par>
                              <p:par>
                                <p:cTn id="45" presetID="1" presetClass="path" presetSubtype="0" repeatCount="indefinite" fill="hold" grpId="0" nodeType="withEffect">
                                  <p:stCondLst>
                                    <p:cond delay="5000"/>
                                  </p:stCondLst>
                                  <p:endCondLst>
                                    <p:cond evt="onNext" delay="0">
                                      <p:tgtEl>
                                        <p:sldTgt/>
                                      </p:tgtEl>
                                    </p:cond>
                                  </p:endCondLst>
                                  <p:childTnLst>
                                    <p:animMotion origin="layout" path="M -3.61111E-6 1.40611E-6 C 0.05643 1.40611E-6 0.10261 0.05897 0.10261 0.13205 C 0.10261 0.20467 0.05643 0.26387 -3.61111E-6 0.26387 C -0.05642 0.26387 -0.10225 0.20467 -0.10225 0.13205 C -0.10225 0.05897 -0.05642 1.40611E-6 -3.61111E-6 1.40611E-6 Z " pathEditMode="relative" rAng="0" ptsTypes="fffff">
                                      <p:cBhvr>
                                        <p:cTn id="46" dur="2000" fill="hold"/>
                                        <p:tgtEl>
                                          <p:spTgt spid="6"/>
                                        </p:tgtEl>
                                        <p:attrNameLst>
                                          <p:attrName>ppt_x</p:attrName>
                                          <p:attrName>ppt_y</p:attrName>
                                        </p:attrNameLst>
                                      </p:cBhvr>
                                      <p:rCtr x="17" y="13182"/>
                                    </p:animMotion>
                                  </p:childTnLst>
                                </p:cTn>
                              </p:par>
                              <p:par>
                                <p:cTn id="47" presetID="53" presetClass="entr" presetSubtype="16" fill="hold" grpId="0" nodeType="withEffect">
                                  <p:stCondLst>
                                    <p:cond delay="5000"/>
                                  </p:stCondLst>
                                  <p:childTnLst>
                                    <p:set>
                                      <p:cBhvr>
                                        <p:cTn id="48" dur="1" fill="hold">
                                          <p:stCondLst>
                                            <p:cond delay="0"/>
                                          </p:stCondLst>
                                        </p:cTn>
                                        <p:tgtEl>
                                          <p:spTgt spid="15"/>
                                        </p:tgtEl>
                                        <p:attrNameLst>
                                          <p:attrName>style.visibility</p:attrName>
                                        </p:attrNameLst>
                                      </p:cBhvr>
                                      <p:to>
                                        <p:strVal val="visible"/>
                                      </p:to>
                                    </p:set>
                                    <p:anim calcmode="lin" valueType="num">
                                      <p:cBhvr>
                                        <p:cTn id="49" dur="500" fill="hold"/>
                                        <p:tgtEl>
                                          <p:spTgt spid="15"/>
                                        </p:tgtEl>
                                        <p:attrNameLst>
                                          <p:attrName>ppt_w</p:attrName>
                                        </p:attrNameLst>
                                      </p:cBhvr>
                                      <p:tavLst>
                                        <p:tav tm="0">
                                          <p:val>
                                            <p:fltVal val="0"/>
                                          </p:val>
                                        </p:tav>
                                        <p:tav tm="100000">
                                          <p:val>
                                            <p:strVal val="#ppt_w"/>
                                          </p:val>
                                        </p:tav>
                                      </p:tavLst>
                                    </p:anim>
                                    <p:anim calcmode="lin" valueType="num">
                                      <p:cBhvr>
                                        <p:cTn id="50" dur="500" fill="hold"/>
                                        <p:tgtEl>
                                          <p:spTgt spid="15"/>
                                        </p:tgtEl>
                                        <p:attrNameLst>
                                          <p:attrName>ppt_h</p:attrName>
                                        </p:attrNameLst>
                                      </p:cBhvr>
                                      <p:tavLst>
                                        <p:tav tm="0">
                                          <p:val>
                                            <p:fltVal val="0"/>
                                          </p:val>
                                        </p:tav>
                                        <p:tav tm="100000">
                                          <p:val>
                                            <p:strVal val="#ppt_h"/>
                                          </p:val>
                                        </p:tav>
                                      </p:tavLst>
                                    </p:anim>
                                    <p:animEffect transition="in" filter="fade">
                                      <p:cBhvr>
                                        <p:cTn id="51" dur="500"/>
                                        <p:tgtEl>
                                          <p:spTgt spid="15"/>
                                        </p:tgtEl>
                                      </p:cBhvr>
                                    </p:animEffect>
                                  </p:childTnLst>
                                </p:cTn>
                              </p:par>
                              <p:par>
                                <p:cTn id="52" presetID="22" presetClass="entr" presetSubtype="8" fill="hold" nodeType="withEffect">
                                  <p:stCondLst>
                                    <p:cond delay="5000"/>
                                  </p:stCondLst>
                                  <p:childTnLst>
                                    <p:set>
                                      <p:cBhvr>
                                        <p:cTn id="53" dur="1" fill="hold">
                                          <p:stCondLst>
                                            <p:cond delay="0"/>
                                          </p:stCondLst>
                                        </p:cTn>
                                        <p:tgtEl>
                                          <p:spTgt spid="3"/>
                                        </p:tgtEl>
                                        <p:attrNameLst>
                                          <p:attrName>style.visibility</p:attrName>
                                        </p:attrNameLst>
                                      </p:cBhvr>
                                      <p:to>
                                        <p:strVal val="visible"/>
                                      </p:to>
                                    </p:set>
                                    <p:animEffect transition="in" filter="wipe(left)">
                                      <p:cBhvr>
                                        <p:cTn id="54" dur="2000"/>
                                        <p:tgtEl>
                                          <p:spTgt spid="3"/>
                                        </p:tgtEl>
                                      </p:cBhvr>
                                    </p:animEffect>
                                  </p:childTnLst>
                                </p:cTn>
                              </p:par>
                              <p:par>
                                <p:cTn id="55" presetID="2" presetClass="exit" presetSubtype="2" accel="80000" fill="hold" nodeType="withEffect">
                                  <p:stCondLst>
                                    <p:cond delay="5000"/>
                                  </p:stCondLst>
                                  <p:childTnLst>
                                    <p:anim calcmode="lin" valueType="num">
                                      <p:cBhvr additive="base">
                                        <p:cTn id="56" dur="3000"/>
                                        <p:tgtEl>
                                          <p:spTgt spid="3"/>
                                        </p:tgtEl>
                                        <p:attrNameLst>
                                          <p:attrName>ppt_x</p:attrName>
                                        </p:attrNameLst>
                                      </p:cBhvr>
                                      <p:tavLst>
                                        <p:tav tm="0">
                                          <p:val>
                                            <p:strVal val="ppt_x"/>
                                          </p:val>
                                        </p:tav>
                                        <p:tav tm="100000">
                                          <p:val>
                                            <p:strVal val="1+ppt_w/2"/>
                                          </p:val>
                                        </p:tav>
                                      </p:tavLst>
                                    </p:anim>
                                    <p:anim calcmode="lin" valueType="num">
                                      <p:cBhvr additive="base">
                                        <p:cTn id="57" dur="3000"/>
                                        <p:tgtEl>
                                          <p:spTgt spid="3"/>
                                        </p:tgtEl>
                                        <p:attrNameLst>
                                          <p:attrName>ppt_y</p:attrName>
                                        </p:attrNameLst>
                                      </p:cBhvr>
                                      <p:tavLst>
                                        <p:tav tm="0">
                                          <p:val>
                                            <p:strVal val="ppt_y"/>
                                          </p:val>
                                        </p:tav>
                                        <p:tav tm="100000">
                                          <p:val>
                                            <p:strVal val="ppt_y"/>
                                          </p:val>
                                        </p:tav>
                                      </p:tavLst>
                                    </p:anim>
                                    <p:set>
                                      <p:cBhvr>
                                        <p:cTn id="58" dur="1" fill="hold">
                                          <p:stCondLst>
                                            <p:cond delay="2999"/>
                                          </p:stCondLst>
                                        </p:cTn>
                                        <p:tgtEl>
                                          <p:spTgt spid="3"/>
                                        </p:tgtEl>
                                        <p:attrNameLst>
                                          <p:attrName>style.visibility</p:attrName>
                                        </p:attrNameLst>
                                      </p:cBhvr>
                                      <p:to>
                                        <p:strVal val="hidden"/>
                                      </p:to>
                                    </p:set>
                                  </p:childTnLst>
                                </p:cTn>
                              </p:par>
                              <p:par>
                                <p:cTn id="59" presetID="10" presetClass="exit" presetSubtype="0" fill="hold" grpId="1" nodeType="withEffect">
                                  <p:stCondLst>
                                    <p:cond delay="8000"/>
                                  </p:stCondLst>
                                  <p:childTnLst>
                                    <p:animEffect transition="out" filter="fade">
                                      <p:cBhvr>
                                        <p:cTn id="60" dur="500"/>
                                        <p:tgtEl>
                                          <p:spTgt spid="15"/>
                                        </p:tgtEl>
                                      </p:cBhvr>
                                    </p:animEffect>
                                    <p:set>
                                      <p:cBhvr>
                                        <p:cTn id="61"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6" grpId="1" animBg="1"/>
      <p:bldP spid="6" grpId="2" animBg="1"/>
      <p:bldP spid="6" grpId="3" animBg="1"/>
      <p:bldP spid="7" grpId="0" animBg="1"/>
      <p:bldP spid="8" grpId="0" animBg="1"/>
      <p:bldP spid="9" grpId="0" animBg="1"/>
      <p:bldP spid="10" grpId="0" animBg="1"/>
      <p:bldP spid="11" grpId="0"/>
      <p:bldP spid="12" grpId="0"/>
      <p:bldP spid="14" grpId="0" animBg="1"/>
      <p:bldP spid="14" grpId="1" animBg="1"/>
      <p:bldP spid="15" grpId="0" animBg="1"/>
      <p:bldP spid="15" grpId="1" animBg="1"/>
    </p:bld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416</TotalTime>
  <Words>835</Words>
  <Application>Microsoft Office PowerPoint</Application>
  <PresentationFormat>Affichage à l'écran (4:3)</PresentationFormat>
  <Paragraphs>56</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Calibri</vt:lpstr>
      <vt:lpstr>Cambria Math</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Samuel</dc:creator>
  <cp:lastModifiedBy>Samuel Berthelot</cp:lastModifiedBy>
  <cp:revision>41</cp:revision>
  <dcterms:created xsi:type="dcterms:W3CDTF">2014-10-02T07:38:01Z</dcterms:created>
  <dcterms:modified xsi:type="dcterms:W3CDTF">2025-01-05T09:56:42Z</dcterms:modified>
</cp:coreProperties>
</file>